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70" r:id="rId4"/>
    <p:sldId id="266" r:id="rId5"/>
    <p:sldId id="268" r:id="rId6"/>
    <p:sldId id="267" r:id="rId7"/>
    <p:sldId id="258" r:id="rId8"/>
    <p:sldId id="269" r:id="rId9"/>
    <p:sldId id="260" r:id="rId10"/>
    <p:sldId id="271" r:id="rId11"/>
    <p:sldId id="272" r:id="rId12"/>
    <p:sldId id="273" r:id="rId13"/>
    <p:sldId id="274" r:id="rId14"/>
    <p:sldId id="275" r:id="rId15"/>
    <p:sldId id="277" r:id="rId16"/>
    <p:sldId id="278" r:id="rId17"/>
    <p:sldId id="276" r:id="rId18"/>
    <p:sldId id="279" r:id="rId19"/>
    <p:sldId id="280" r:id="rId20"/>
    <p:sldId id="281" r:id="rId21"/>
    <p:sldId id="282" r:id="rId22"/>
    <p:sldId id="283" r:id="rId23"/>
    <p:sldId id="289" r:id="rId24"/>
    <p:sldId id="290" r:id="rId25"/>
    <p:sldId id="263" r:id="rId26"/>
    <p:sldId id="264" r:id="rId27"/>
    <p:sldId id="284" r:id="rId28"/>
    <p:sldId id="285" r:id="rId29"/>
    <p:sldId id="286" r:id="rId30"/>
    <p:sldId id="265" r:id="rId31"/>
    <p:sldId id="288" r:id="rId32"/>
    <p:sldId id="28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0"/>
    <p:restoredTop sz="79707"/>
  </p:normalViewPr>
  <p:slideViewPr>
    <p:cSldViewPr snapToGrid="0" snapToObjects="1">
      <p:cViewPr varScale="1">
        <p:scale>
          <a:sx n="126" d="100"/>
          <a:sy n="126" d="100"/>
        </p:scale>
        <p:origin x="6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F971E9-5375-AA40-98A5-FBEC0E50B06F}" type="datetimeFigureOut">
              <a:rPr kumimoji="1" lang="zh-CN" altLang="en-US" smtClean="0"/>
              <a:t>2022/7/20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A22B4-94DD-274A-A373-262D7FF9710B}" type="slidenum">
              <a:rPr kumimoji="1" lang="zh-CN" altLang="en-US" smtClean="0"/>
              <a:t>‹#›</a:t>
            </a:fld>
            <a:endParaRPr kumimoji="1" lang="zh-CN" altLang="en-US"/>
          </a:p>
        </p:txBody>
      </p:sp>
    </p:spTree>
    <p:extLst>
      <p:ext uri="{BB962C8B-B14F-4D97-AF65-F5344CB8AC3E}">
        <p14:creationId xmlns:p14="http://schemas.microsoft.com/office/powerpoint/2010/main" val="1857437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csdn.net/chrisnotfound/article/details/80111559"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cnblogs.com/rickiyang/p/12792120.html" TargetMode="External"/><Relationship Id="rId4" Type="http://schemas.openxmlformats.org/officeDocument/2006/relationships/hyperlink" Target="https://blog.csdn.net/zhaominpro/article/details/103127023"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log.csdn.net/sinat_33224091/article/details/105002276"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sohu.com/a/390826880_268033" TargetMode="External"/><Relationship Id="rId5" Type="http://schemas.openxmlformats.org/officeDocument/2006/relationships/hyperlink" Target="https://www.jetbrains.com/zh-cn/lp/devecosystem-2020/java/" TargetMode="External"/><Relationship Id="rId4" Type="http://schemas.openxmlformats.org/officeDocument/2006/relationships/hyperlink" Target="https://www.jetbrains.com/zh-cn/lp/devecosystem-2020/cpp/"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nacos.io/zh-cn/docs/sdk.html" TargetMode="External"/><Relationship Id="rId7" Type="http://schemas.openxmlformats.org/officeDocument/2006/relationships/hyperlink" Target="http://console.nacos.io/nacos/index.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nacos.io/zh-cn/docs/xx" TargetMode="External"/><Relationship Id="rId5" Type="http://schemas.openxmlformats.org/officeDocument/2006/relationships/hyperlink" Target="https://nacos.io/zh-cn/docs/other-language.html" TargetMode="External"/><Relationship Id="rId4" Type="http://schemas.openxmlformats.org/officeDocument/2006/relationships/hyperlink" Target="https://nacos.io/zh-cn/docs/open-api.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alibaba/spring-cloud-alibaba/wiki/%E7%89%88%E6%9C%AC%E8%AF%B4%E6%98%8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hub.com/alibaba/spring-cloud-alibaba/wiki/%E7%89%88%E6%9C%AC%E8%AF%B4%E6%98%8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alibaba/spring-cloud-alibaba/wiki/%E7%89%88%E6%9C%AC%E8%AF%B4%E6%98%8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nacos.io/zh-cn/docs/use-nacos-with-springcloud.html" TargetMode="External"/><Relationship Id="rId7" Type="http://schemas.openxmlformats.org/officeDocument/2006/relationships/hyperlink" Target="https://nacos.io/zh-cn/docs/use-nacos-with-istio.htm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nacos.io/zh-cn/docs/roadmap.html" TargetMode="External"/><Relationship Id="rId5" Type="http://schemas.openxmlformats.org/officeDocument/2006/relationships/hyperlink" Target="https://nacos.io/zh-cn/docs/use-nacos-with-dubbo.html" TargetMode="External"/><Relationship Id="rId4" Type="http://schemas.openxmlformats.org/officeDocument/2006/relationships/hyperlink" Target="https://nacos.io/zh-cn/docs/use-nacos-with-kubernete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udaoxuri.gitbook.io/microservices-architecture/wei-fu-wu-hua-zhi-ji-shu-jia-gou/cap"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参考：</a:t>
            </a:r>
            <a:endParaRPr kumimoji="1" lang="en-US" altLang="zh-CN" dirty="0"/>
          </a:p>
          <a:p>
            <a:r>
              <a:rPr kumimoji="1" lang="en-US" altLang="zh-CN" dirty="0"/>
              <a:t>https://</a:t>
            </a:r>
            <a:r>
              <a:rPr kumimoji="1" lang="en-US" altLang="zh-CN" dirty="0" err="1"/>
              <a:t>nacos.io</a:t>
            </a:r>
            <a:r>
              <a:rPr kumimoji="1" lang="en-US" altLang="zh-CN" dirty="0"/>
              <a:t>/</a:t>
            </a:r>
            <a:r>
              <a:rPr kumimoji="1" lang="en-US" altLang="zh-CN" dirty="0" err="1"/>
              <a:t>zh-cn</a:t>
            </a:r>
            <a:r>
              <a:rPr kumimoji="1" lang="en-US" altLang="zh-CN" dirty="0"/>
              <a:t>/docs/what-is-</a:t>
            </a:r>
            <a:r>
              <a:rPr kumimoji="1" lang="en-US" altLang="zh-CN" dirty="0" err="1"/>
              <a:t>nacos.html</a:t>
            </a:r>
            <a:endParaRPr kumimoji="1" lang="en-US" altLang="zh-CN" dirty="0"/>
          </a:p>
          <a:p>
            <a:r>
              <a:rPr kumimoji="1" lang="en-US" altLang="zh-CN" dirty="0"/>
              <a:t>https://</a:t>
            </a:r>
            <a:r>
              <a:rPr kumimoji="1" lang="en-US" altLang="zh-CN" dirty="0" err="1"/>
              <a:t>www.yuque.com</a:t>
            </a:r>
            <a:r>
              <a:rPr kumimoji="1" lang="en-US" altLang="zh-CN" dirty="0"/>
              <a:t>/</a:t>
            </a:r>
            <a:r>
              <a:rPr kumimoji="1" lang="en-US" altLang="zh-CN" dirty="0" err="1"/>
              <a:t>nacos</a:t>
            </a:r>
            <a:r>
              <a:rPr kumimoji="1" lang="en-US" altLang="zh-CN" dirty="0"/>
              <a:t>/</a:t>
            </a:r>
            <a:r>
              <a:rPr kumimoji="1" lang="en-US" altLang="zh-CN" dirty="0" err="1"/>
              <a:t>ebook</a:t>
            </a:r>
            <a:r>
              <a:rPr kumimoji="1" lang="en-US" altLang="zh-CN" dirty="0"/>
              <a:t>/iez8a4</a:t>
            </a:r>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a:t>
            </a:fld>
            <a:endParaRPr kumimoji="1" lang="zh-CN" altLang="en-US"/>
          </a:p>
        </p:txBody>
      </p:sp>
    </p:spTree>
    <p:extLst>
      <p:ext uri="{BB962C8B-B14F-4D97-AF65-F5344CB8AC3E}">
        <p14:creationId xmlns:p14="http://schemas.microsoft.com/office/powerpoint/2010/main" val="3018956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KvStorage</a:t>
            </a:r>
            <a:endParaRPr kumimoji="1" lang="en" altLang="zh-CN" dirty="0"/>
          </a:p>
          <a:p>
            <a:endParaRPr kumimoji="1"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由于 </a:t>
            </a:r>
            <a:r>
              <a:rPr lang="en" altLang="zh-CN" dirty="0" err="1">
                <a:effectLst/>
              </a:rPr>
              <a:t>Nacos</a:t>
            </a:r>
            <a:r>
              <a:rPr lang="en" altLang="zh-CN" dirty="0">
                <a:effectLst/>
              </a:rPr>
              <a:t> </a:t>
            </a:r>
            <a:r>
              <a:rPr lang="zh-CN" altLang="en-US" dirty="0">
                <a:effectLst/>
              </a:rPr>
              <a:t>的服务模块存储，更多的都是根据单个或者多个唯一</a:t>
            </a:r>
            <a:r>
              <a:rPr lang="en" altLang="zh-CN" dirty="0">
                <a:effectLst/>
              </a:rPr>
              <a:t>key</a:t>
            </a:r>
            <a:r>
              <a:rPr lang="zh-CN" altLang="en-US" dirty="0">
                <a:effectLst/>
              </a:rPr>
              <a:t>去执行点查的操作，因此 </a:t>
            </a:r>
            <a:r>
              <a:rPr lang="en" altLang="zh-CN" dirty="0">
                <a:effectLst/>
              </a:rPr>
              <a:t>Key-Value </a:t>
            </a:r>
            <a:r>
              <a:rPr lang="zh-CN" altLang="en-US" dirty="0">
                <a:effectLst/>
              </a:rPr>
              <a:t>类型的存储接口最适合不过。而 </a:t>
            </a:r>
            <a:r>
              <a:rPr lang="en" altLang="zh-CN" dirty="0">
                <a:effectLst/>
              </a:rPr>
              <a:t>Key-Value </a:t>
            </a:r>
            <a:r>
              <a:rPr lang="zh-CN" altLang="en-US" dirty="0">
                <a:effectLst/>
              </a:rPr>
              <a:t>的存储接口定义好之后，其实就是这个 </a:t>
            </a:r>
            <a:r>
              <a:rPr lang="en" altLang="zh-CN" dirty="0" err="1">
                <a:effectLst/>
              </a:rPr>
              <a:t>KVStore</a:t>
            </a:r>
            <a:r>
              <a:rPr lang="en" altLang="zh-CN" dirty="0">
                <a:effectLst/>
              </a:rPr>
              <a:t> </a:t>
            </a:r>
            <a:r>
              <a:rPr lang="zh-CN" altLang="en-US" dirty="0">
                <a:effectLst/>
              </a:rPr>
              <a:t>的具体实现了。可以直接将 </a:t>
            </a:r>
            <a:r>
              <a:rPr lang="en" altLang="zh-CN" dirty="0" err="1">
                <a:effectLst/>
              </a:rPr>
              <a:t>KVStore</a:t>
            </a:r>
            <a:r>
              <a:rPr lang="en" altLang="zh-CN" dirty="0">
                <a:effectLst/>
              </a:rPr>
              <a:t> </a:t>
            </a:r>
            <a:r>
              <a:rPr lang="zh-CN" altLang="en-US" dirty="0">
                <a:effectLst/>
              </a:rPr>
              <a:t>的实现对接 </a:t>
            </a:r>
            <a:r>
              <a:rPr lang="en" altLang="zh-CN" dirty="0" err="1">
                <a:effectLst/>
              </a:rPr>
              <a:t>Redis</a:t>
            </a:r>
            <a:r>
              <a:rPr lang="zh-CN" altLang="en" dirty="0">
                <a:effectLst/>
              </a:rPr>
              <a:t>，</a:t>
            </a:r>
            <a:r>
              <a:rPr lang="zh-CN" altLang="en-US" dirty="0">
                <a:effectLst/>
              </a:rPr>
              <a:t>也可以直接对接 </a:t>
            </a:r>
            <a:r>
              <a:rPr lang="en" altLang="zh-CN" dirty="0">
                <a:effectLst/>
              </a:rPr>
              <a:t>DB </a:t>
            </a:r>
            <a:r>
              <a:rPr lang="zh-CN" altLang="en" dirty="0">
                <a:effectLst/>
              </a:rPr>
              <a:t>，</a:t>
            </a:r>
            <a:r>
              <a:rPr lang="zh-CN" altLang="en-US" dirty="0">
                <a:effectLst/>
              </a:rPr>
              <a:t>或者直接根据 </a:t>
            </a:r>
            <a:r>
              <a:rPr lang="en" altLang="zh-CN" dirty="0" err="1">
                <a:effectLst/>
              </a:rPr>
              <a:t>Nacos</a:t>
            </a:r>
            <a:r>
              <a:rPr lang="en" altLang="zh-CN" dirty="0">
                <a:effectLst/>
              </a:rPr>
              <a:t> </a:t>
            </a:r>
            <a:r>
              <a:rPr lang="zh-CN" altLang="en-US" dirty="0">
                <a:effectLst/>
              </a:rPr>
              <a:t>内核模块的一致性协议，再此基础之上，实现一个内存或者持久化的分布式强（弱）一致性 </a:t>
            </a:r>
            <a:r>
              <a:rPr lang="en" altLang="zh-CN" dirty="0">
                <a:effectLst/>
              </a:rPr>
              <a:t>KV</a:t>
            </a:r>
            <a:r>
              <a:rPr lang="zh-CN" altLang="en" dirty="0">
                <a:effectLst/>
              </a:rPr>
              <a:t>。</a:t>
            </a:r>
            <a:r>
              <a:rPr lang="zh-CN" altLang="en-US" dirty="0">
                <a:effectLst/>
              </a:rPr>
              <a:t>通过功能边界将 </a:t>
            </a:r>
            <a:r>
              <a:rPr lang="en" altLang="zh-CN" dirty="0" err="1">
                <a:effectLst/>
              </a:rPr>
              <a:t>Nacos</a:t>
            </a:r>
            <a:r>
              <a:rPr lang="en" altLang="zh-CN" dirty="0">
                <a:effectLst/>
              </a:rPr>
              <a:t> </a:t>
            </a:r>
            <a:r>
              <a:rPr lang="zh-CN" altLang="en-US" dirty="0">
                <a:effectLst/>
              </a:rPr>
              <a:t>进一步分离为计算逻辑层和存储逻辑层，计算层和存储层之间的交互仅通过一层薄薄的数据操作胶水代码，这样就在单个</a:t>
            </a:r>
            <a:r>
              <a:rPr lang="en" altLang="zh-CN" dirty="0" err="1">
                <a:effectLst/>
              </a:rPr>
              <a:t>Nacos</a:t>
            </a:r>
            <a:r>
              <a:rPr lang="en" altLang="zh-CN" dirty="0">
                <a:effectLst/>
              </a:rPr>
              <a:t> </a:t>
            </a:r>
            <a:r>
              <a:rPr lang="zh-CN" altLang="en-US" dirty="0">
                <a:effectLst/>
              </a:rPr>
              <a:t>进程里面实现了计算和存储二者逻辑的彻底分离。</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针对存储层，进一步实现插件化的设计，对于中小公司且有运维成本要求的话，可以直接使用 </a:t>
            </a:r>
            <a:r>
              <a:rPr lang="en" altLang="zh-CN" dirty="0" err="1"/>
              <a:t>Nacos</a:t>
            </a:r>
            <a:r>
              <a:rPr lang="en" altLang="zh-CN" dirty="0"/>
              <a:t> </a:t>
            </a:r>
            <a:r>
              <a:rPr lang="zh-CN" altLang="en-US" dirty="0"/>
              <a:t>自带的内嵌分布式存储组件来部署一套 </a:t>
            </a:r>
            <a:r>
              <a:rPr lang="en" altLang="zh-CN" dirty="0" err="1"/>
              <a:t>Nacos</a:t>
            </a:r>
            <a:r>
              <a:rPr lang="en" altLang="zh-CN" dirty="0"/>
              <a:t> </a:t>
            </a:r>
            <a:r>
              <a:rPr lang="zh-CN" altLang="en-US" dirty="0"/>
              <a:t>集群，而如果服务实例数据以及配置数据的量级很大的话，并且本身有一套比较好的 </a:t>
            </a:r>
            <a:r>
              <a:rPr lang="en" altLang="zh-CN" dirty="0" err="1"/>
              <a:t>Paas</a:t>
            </a:r>
            <a:r>
              <a:rPr lang="en" altLang="zh-CN" dirty="0"/>
              <a:t> </a:t>
            </a:r>
            <a:r>
              <a:rPr lang="zh-CN" altLang="en-US" dirty="0"/>
              <a:t>层服务，那么完全可以复用已有的存储组件，实现 </a:t>
            </a:r>
            <a:r>
              <a:rPr lang="en" altLang="zh-CN" dirty="0" err="1"/>
              <a:t>Nacos</a:t>
            </a:r>
            <a:r>
              <a:rPr lang="en" altLang="zh-CN" dirty="0"/>
              <a:t> </a:t>
            </a:r>
            <a:r>
              <a:rPr lang="zh-CN" altLang="en-US" dirty="0"/>
              <a:t>的计算层与存储层彻底分离。</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11</a:t>
            </a:fld>
            <a:endParaRPr kumimoji="1" lang="zh-CN" altLang="en-US"/>
          </a:p>
        </p:txBody>
      </p:sp>
    </p:spTree>
    <p:extLst>
      <p:ext uri="{BB962C8B-B14F-4D97-AF65-F5344CB8AC3E}">
        <p14:creationId xmlns:p14="http://schemas.microsoft.com/office/powerpoint/2010/main" val="245661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1.X</a:t>
            </a:r>
            <a:r>
              <a:rPr kumimoji="1" lang="zh-CN" altLang="en-US" dirty="0"/>
              <a:t>使用</a:t>
            </a:r>
            <a:r>
              <a:rPr kumimoji="1" lang="en-US" altLang="zh-CN" dirty="0"/>
              <a:t>http</a:t>
            </a:r>
            <a:r>
              <a:rPr kumimoji="1" lang="zh-CN" altLang="en-US" dirty="0"/>
              <a:t>，</a:t>
            </a:r>
            <a:r>
              <a:rPr kumimoji="1" lang="en-US" altLang="zh-CN" dirty="0"/>
              <a:t>2.x</a:t>
            </a:r>
            <a:r>
              <a:rPr kumimoji="1" lang="zh-CN" altLang="en-US" dirty="0"/>
              <a:t>换为</a:t>
            </a:r>
            <a:r>
              <a:rPr lang="en" altLang="zh-CN" sz="1200" b="0" i="0" kern="1200" dirty="0">
                <a:solidFill>
                  <a:schemeClr val="tx1"/>
                </a:solidFill>
                <a:effectLst/>
                <a:latin typeface="+mn-lt"/>
                <a:ea typeface="+mn-ea"/>
                <a:cs typeface="+mn-cs"/>
              </a:rPr>
              <a:t>GRPC</a:t>
            </a:r>
            <a:r>
              <a:rPr lang="zh-CN" altLang="en-US" sz="1200" b="0" i="0" kern="1200" dirty="0">
                <a:solidFill>
                  <a:schemeClr val="tx1"/>
                </a:solidFill>
                <a:effectLst/>
                <a:latin typeface="+mn-lt"/>
                <a:ea typeface="+mn-ea"/>
                <a:cs typeface="+mn-cs"/>
              </a:rPr>
              <a:t>长链接</a:t>
            </a:r>
            <a:endParaRPr lang="en-US" altLang="zh-CN" sz="1200" b="0" i="0" kern="1200" dirty="0">
              <a:solidFill>
                <a:schemeClr val="tx1"/>
              </a:solidFill>
              <a:effectLst/>
              <a:latin typeface="+mn-lt"/>
              <a:ea typeface="+mn-ea"/>
              <a:cs typeface="+mn-cs"/>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配置</a:t>
            </a:r>
          </a:p>
          <a:p>
            <a:endParaRPr lang="en" altLang="zh-CN" dirty="0">
              <a:effectLst/>
            </a:endParaRPr>
          </a:p>
          <a:p>
            <a:pPr lvl="1"/>
            <a:r>
              <a:rPr lang="en" altLang="zh-CN" dirty="0">
                <a:effectLst/>
              </a:rPr>
              <a:t>SDK </a:t>
            </a:r>
            <a:r>
              <a:rPr lang="zh-CN" altLang="en-US" dirty="0">
                <a:effectLst/>
              </a:rPr>
              <a:t>和 </a:t>
            </a:r>
            <a:r>
              <a:rPr lang="en" altLang="zh-CN" dirty="0">
                <a:effectLst/>
              </a:rPr>
              <a:t>Server </a:t>
            </a:r>
            <a:r>
              <a:rPr lang="zh-CN" altLang="en-US" dirty="0">
                <a:effectLst/>
              </a:rPr>
              <a:t>之间</a:t>
            </a:r>
          </a:p>
          <a:p>
            <a:pPr lvl="2"/>
            <a:r>
              <a:rPr lang="zh-CN" altLang="en-US" dirty="0">
                <a:effectLst/>
              </a:rPr>
              <a:t>客户端 </a:t>
            </a:r>
            <a:r>
              <a:rPr lang="en" altLang="zh-CN" dirty="0">
                <a:effectLst/>
              </a:rPr>
              <a:t>SDK </a:t>
            </a:r>
            <a:r>
              <a:rPr lang="zh-CN" altLang="en-US" dirty="0">
                <a:effectLst/>
              </a:rPr>
              <a:t>需要感知服务节点列表，并按照某种策略选择其中一个节点进行连接；底层连接断开时，需要进行切换</a:t>
            </a:r>
            <a:r>
              <a:rPr lang="en" altLang="zh-CN" dirty="0">
                <a:effectLst/>
              </a:rPr>
              <a:t>Server</a:t>
            </a:r>
            <a:r>
              <a:rPr lang="zh-CN" altLang="en-US" dirty="0">
                <a:effectLst/>
              </a:rPr>
              <a:t>进行重连。</a:t>
            </a:r>
          </a:p>
          <a:p>
            <a:pPr lvl="2"/>
            <a:r>
              <a:rPr lang="zh-CN" altLang="en-US" dirty="0">
                <a:effectLst/>
              </a:rPr>
              <a:t>客户端基于当前可用的长链接进行配置的查询，发布，删除，监听，取消监听等配置领域的 </a:t>
            </a:r>
            <a:r>
              <a:rPr lang="en" altLang="zh-CN" dirty="0">
                <a:effectLst/>
              </a:rPr>
              <a:t>RPC </a:t>
            </a:r>
            <a:r>
              <a:rPr lang="zh-CN" altLang="en-US" dirty="0">
                <a:effectLst/>
              </a:rPr>
              <a:t>语意接口通信。</a:t>
            </a:r>
          </a:p>
          <a:p>
            <a:pPr lvl="2"/>
            <a:r>
              <a:rPr lang="zh-CN" altLang="en-US" dirty="0">
                <a:effectLst/>
              </a:rPr>
              <a:t>感知配置变更消息，需要将配置变更消息通知推送当前监听的客户端；网络不稳定时，客户端接收失败，需要支持重推，并告警。</a:t>
            </a:r>
          </a:p>
          <a:p>
            <a:pPr lvl="2"/>
            <a:r>
              <a:rPr lang="zh-CN" altLang="en-US" dirty="0">
                <a:effectLst/>
              </a:rPr>
              <a:t>感知客户端连接断开事件，将连接注销，并且清空连接对应的上下文，比如监听信息上下文清理。</a:t>
            </a:r>
          </a:p>
          <a:p>
            <a:pPr lvl="1"/>
            <a:r>
              <a:rPr lang="en" altLang="zh-CN" dirty="0">
                <a:effectLst/>
              </a:rPr>
              <a:t>Server </a:t>
            </a:r>
            <a:r>
              <a:rPr lang="zh-CN" altLang="en-US" dirty="0">
                <a:effectLst/>
              </a:rPr>
              <a:t>之间通信</a:t>
            </a:r>
          </a:p>
          <a:p>
            <a:pPr lvl="2"/>
            <a:r>
              <a:rPr lang="zh-CN" altLang="en-US" dirty="0">
                <a:effectLst/>
              </a:rPr>
              <a:t>单个 </a:t>
            </a:r>
            <a:r>
              <a:rPr lang="en" altLang="zh-CN" dirty="0">
                <a:effectLst/>
              </a:rPr>
              <a:t>Server </a:t>
            </a:r>
            <a:r>
              <a:rPr lang="zh-CN" altLang="en-US" dirty="0">
                <a:effectLst/>
              </a:rPr>
              <a:t>需要获取到集群的所有 </a:t>
            </a:r>
            <a:r>
              <a:rPr lang="en" altLang="zh-CN" dirty="0">
                <a:effectLst/>
              </a:rPr>
              <a:t>Server </a:t>
            </a:r>
            <a:r>
              <a:rPr lang="zh-CN" altLang="en-US" dirty="0">
                <a:effectLst/>
              </a:rPr>
              <a:t>间的列表，并且为每一个 </a:t>
            </a:r>
            <a:r>
              <a:rPr lang="en" altLang="zh-CN" dirty="0">
                <a:effectLst/>
              </a:rPr>
              <a:t>Server </a:t>
            </a:r>
            <a:r>
              <a:rPr lang="zh-CN" altLang="en-US" dirty="0">
                <a:effectLst/>
              </a:rPr>
              <a:t>创建独立的长链接；连接断开时，需要进行重连，服务端列表发生变更时，需要创建新节点的长链接，销毁下线的节点长链接</a:t>
            </a:r>
          </a:p>
          <a:p>
            <a:pPr lvl="2"/>
            <a:r>
              <a:rPr lang="en" altLang="zh-CN" dirty="0">
                <a:effectLst/>
              </a:rPr>
              <a:t>Server </a:t>
            </a:r>
            <a:r>
              <a:rPr lang="zh-CN" altLang="en-US" dirty="0">
                <a:effectLst/>
              </a:rPr>
              <a:t>间需要进行数据同步，包括配置变更信息同步</a:t>
            </a:r>
            <a:r>
              <a:rPr lang="en-US" altLang="zh-CN" dirty="0">
                <a:effectLst/>
              </a:rPr>
              <a:t>,</a:t>
            </a:r>
            <a:r>
              <a:rPr lang="zh-CN" altLang="en-US" dirty="0">
                <a:effectLst/>
              </a:rPr>
              <a:t>当前连接数信息，系统负载信息同步，负载调节信息同步等。</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000" b="1" dirty="0"/>
              <a:t>服务</a:t>
            </a:r>
          </a:p>
          <a:p>
            <a:endParaRPr lang="en" altLang="zh-CN" dirty="0">
              <a:effectLst/>
            </a:endParaRPr>
          </a:p>
          <a:p>
            <a:pPr lvl="1"/>
            <a:r>
              <a:rPr lang="en" altLang="zh-CN" dirty="0">
                <a:effectLst/>
              </a:rPr>
              <a:t>SDK </a:t>
            </a:r>
            <a:r>
              <a:rPr lang="zh-CN" altLang="en-US" dirty="0">
                <a:effectLst/>
              </a:rPr>
              <a:t>和 </a:t>
            </a:r>
            <a:r>
              <a:rPr lang="en" altLang="zh-CN" dirty="0">
                <a:effectLst/>
              </a:rPr>
              <a:t>Server </a:t>
            </a:r>
            <a:r>
              <a:rPr lang="zh-CN" altLang="en-US" dirty="0">
                <a:effectLst/>
              </a:rPr>
              <a:t>之间</a:t>
            </a:r>
          </a:p>
          <a:p>
            <a:pPr lvl="2"/>
            <a:r>
              <a:rPr lang="zh-CN" altLang="en-US" dirty="0">
                <a:effectLst/>
              </a:rPr>
              <a:t>客户端 </a:t>
            </a:r>
            <a:r>
              <a:rPr lang="en" altLang="zh-CN" dirty="0">
                <a:effectLst/>
              </a:rPr>
              <a:t>SDK </a:t>
            </a:r>
            <a:r>
              <a:rPr lang="zh-CN" altLang="en-US" dirty="0">
                <a:effectLst/>
              </a:rPr>
              <a:t>需要感知服务节点列表，并按照某种策略选择其中一个节点进行连接；底层连接断开时，需要切换 </a:t>
            </a:r>
            <a:r>
              <a:rPr lang="en" altLang="zh-CN" dirty="0">
                <a:effectLst/>
              </a:rPr>
              <a:t>Server </a:t>
            </a:r>
            <a:r>
              <a:rPr lang="zh-CN" altLang="en-US" dirty="0">
                <a:effectLst/>
              </a:rPr>
              <a:t>进行重连。</a:t>
            </a:r>
          </a:p>
          <a:p>
            <a:pPr lvl="2"/>
            <a:r>
              <a:rPr lang="zh-CN" altLang="en-US" dirty="0">
                <a:effectLst/>
              </a:rPr>
              <a:t>客户端基于当前可用的长链接进行配置的查询，注册，注销，订阅，取消订阅等服务发现领域的</a:t>
            </a:r>
            <a:r>
              <a:rPr lang="en" altLang="zh-CN" dirty="0">
                <a:effectLst/>
              </a:rPr>
              <a:t>RPC </a:t>
            </a:r>
            <a:r>
              <a:rPr lang="zh-CN" altLang="en-US" dirty="0">
                <a:effectLst/>
              </a:rPr>
              <a:t>语意接口通信。</a:t>
            </a:r>
          </a:p>
          <a:p>
            <a:pPr lvl="2"/>
            <a:r>
              <a:rPr lang="zh-CN" altLang="en-US" dirty="0">
                <a:effectLst/>
              </a:rPr>
              <a:t>感知服务变更，有服务数据发生变更，服务端需要推送新数据到客户端；需要有推送 </a:t>
            </a:r>
            <a:r>
              <a:rPr lang="en" altLang="zh-CN" dirty="0">
                <a:effectLst/>
              </a:rPr>
              <a:t>ack</a:t>
            </a:r>
            <a:r>
              <a:rPr lang="zh-CN" altLang="en" dirty="0">
                <a:effectLst/>
              </a:rPr>
              <a:t>，</a:t>
            </a:r>
            <a:r>
              <a:rPr lang="zh-CN" altLang="en-US" dirty="0">
                <a:effectLst/>
              </a:rPr>
              <a:t>方便服务端进行 </a:t>
            </a:r>
            <a:r>
              <a:rPr lang="en" altLang="zh-CN" dirty="0">
                <a:effectLst/>
              </a:rPr>
              <a:t>metrics </a:t>
            </a:r>
            <a:r>
              <a:rPr lang="zh-CN" altLang="en-US" dirty="0">
                <a:effectLst/>
              </a:rPr>
              <a:t>和重推判定等。</a:t>
            </a:r>
          </a:p>
          <a:p>
            <a:pPr lvl="2"/>
            <a:r>
              <a:rPr lang="zh-CN" altLang="en-US" dirty="0">
                <a:effectLst/>
              </a:rPr>
              <a:t>感知客户端连接断开事件，将连接注销，并且清空连接对应的上下文，比如该客户端连接注册的服务和订阅的服务。</a:t>
            </a:r>
          </a:p>
          <a:p>
            <a:pPr lvl="1"/>
            <a:r>
              <a:rPr lang="en" altLang="zh-CN" dirty="0">
                <a:effectLst/>
              </a:rPr>
              <a:t>Server </a:t>
            </a:r>
            <a:r>
              <a:rPr lang="zh-CN" altLang="en-US" dirty="0">
                <a:effectLst/>
              </a:rPr>
              <a:t>之间通信</a:t>
            </a:r>
          </a:p>
          <a:p>
            <a:pPr lvl="2"/>
            <a:r>
              <a:rPr lang="zh-CN" altLang="en-US" dirty="0">
                <a:effectLst/>
              </a:rPr>
              <a:t>服务端之间需要通过长连接感知对端存活状态，需要通过长连接汇报服务状态（同步 </a:t>
            </a:r>
            <a:r>
              <a:rPr lang="en" altLang="zh-CN" dirty="0">
                <a:effectLst/>
              </a:rPr>
              <a:t>RPC </a:t>
            </a:r>
            <a:r>
              <a:rPr lang="zh-CN" altLang="en-US" dirty="0">
                <a:effectLst/>
              </a:rPr>
              <a:t>能力）</a:t>
            </a:r>
          </a:p>
          <a:p>
            <a:pPr lvl="2"/>
            <a:r>
              <a:rPr lang="zh-CN" altLang="en-US" dirty="0">
                <a:effectLst/>
              </a:rPr>
              <a:t>服务端之间进行 </a:t>
            </a:r>
            <a:r>
              <a:rPr lang="en" altLang="zh-CN" dirty="0">
                <a:effectLst/>
              </a:rPr>
              <a:t>AP Distro </a:t>
            </a:r>
            <a:r>
              <a:rPr lang="zh-CN" altLang="en-US" dirty="0">
                <a:effectLst/>
              </a:rPr>
              <a:t>数据同步，需要异步 </a:t>
            </a:r>
            <a:r>
              <a:rPr lang="en" altLang="zh-CN" dirty="0">
                <a:effectLst/>
              </a:rPr>
              <a:t>RPC </a:t>
            </a:r>
            <a:r>
              <a:rPr lang="zh-CN" altLang="en-US" dirty="0">
                <a:effectLst/>
              </a:rPr>
              <a:t>带 </a:t>
            </a:r>
            <a:r>
              <a:rPr lang="en" altLang="zh-CN" dirty="0">
                <a:effectLst/>
              </a:rPr>
              <a:t>ack </a:t>
            </a:r>
            <a:r>
              <a:rPr lang="zh-CN" altLang="en-US" dirty="0">
                <a:effectLst/>
              </a:rPr>
              <a:t>能力。</a:t>
            </a:r>
          </a:p>
          <a:p>
            <a:endParaRPr kumimoji="1" lang="en-US" altLang="zh-CN" dirty="0"/>
          </a:p>
          <a:p>
            <a:r>
              <a:rPr kumimoji="1" lang="zh-CN" altLang="en-US" b="1" dirty="0"/>
              <a:t>为什么用长链接：</a:t>
            </a:r>
            <a:endParaRPr kumimoji="1" lang="en-US" altLang="zh-CN" b="1" dirty="0"/>
          </a:p>
          <a:p>
            <a:pPr lvl="1"/>
            <a:r>
              <a:rPr lang="zh-CN" altLang="en-US" b="1" dirty="0">
                <a:effectLst/>
              </a:rPr>
              <a:t>客户端</a:t>
            </a:r>
          </a:p>
          <a:p>
            <a:pPr lvl="1"/>
            <a:r>
              <a:rPr lang="zh-CN" altLang="en-US" dirty="0">
                <a:effectLst/>
              </a:rPr>
              <a:t>连接生命周期实时感知能力，包括连接建立，连接断开事件</a:t>
            </a:r>
          </a:p>
          <a:p>
            <a:pPr lvl="1"/>
            <a:r>
              <a:rPr lang="zh-CN" altLang="en-US" dirty="0">
                <a:effectLst/>
              </a:rPr>
              <a:t>客户端调用服务端支持同步阻塞，异步</a:t>
            </a:r>
            <a:r>
              <a:rPr lang="en" altLang="zh-CN" dirty="0">
                <a:effectLst/>
              </a:rPr>
              <a:t>future</a:t>
            </a:r>
            <a:r>
              <a:rPr lang="zh-CN" altLang="en" dirty="0">
                <a:effectLst/>
              </a:rPr>
              <a:t>，</a:t>
            </a:r>
            <a:r>
              <a:rPr lang="zh-CN" altLang="en-US" dirty="0">
                <a:effectLst/>
              </a:rPr>
              <a:t>异步 </a:t>
            </a:r>
            <a:r>
              <a:rPr lang="en" altLang="zh-CN" dirty="0">
                <a:effectLst/>
              </a:rPr>
              <a:t>callback </a:t>
            </a:r>
            <a:r>
              <a:rPr lang="zh-CN" altLang="en-US" dirty="0">
                <a:effectLst/>
              </a:rPr>
              <a:t>三种模式</a:t>
            </a:r>
          </a:p>
          <a:p>
            <a:pPr lvl="1"/>
            <a:r>
              <a:rPr lang="zh-CN" altLang="en-US" dirty="0">
                <a:effectLst/>
              </a:rPr>
              <a:t>底层连接自动切换能力</a:t>
            </a:r>
          </a:p>
          <a:p>
            <a:pPr lvl="1"/>
            <a:r>
              <a:rPr lang="zh-CN" altLang="en-US" dirty="0">
                <a:effectLst/>
              </a:rPr>
              <a:t>响应服务端连接重置消息进行连接切换</a:t>
            </a:r>
          </a:p>
          <a:p>
            <a:r>
              <a:rPr lang="zh-CN" altLang="en-US" dirty="0">
                <a:effectLst/>
              </a:rPr>
              <a:t>      选址</a:t>
            </a:r>
            <a:r>
              <a:rPr lang="en-US" altLang="zh-CN" dirty="0">
                <a:effectLst/>
              </a:rPr>
              <a:t>/</a:t>
            </a:r>
            <a:r>
              <a:rPr lang="zh-CN" altLang="en-US" dirty="0">
                <a:effectLst/>
              </a:rPr>
              <a:t>服务发现</a:t>
            </a:r>
          </a:p>
          <a:p>
            <a:r>
              <a:rPr lang="zh-CN" altLang="en-US" b="1" dirty="0">
                <a:effectLst/>
              </a:rPr>
              <a:t>服务端</a:t>
            </a:r>
          </a:p>
          <a:p>
            <a:pPr lvl="1"/>
            <a:r>
              <a:rPr lang="zh-CN" altLang="en-US" dirty="0">
                <a:effectLst/>
              </a:rPr>
              <a:t>连接生命周期实时感知能力，包括连接建立，连接断开事件</a:t>
            </a:r>
          </a:p>
          <a:p>
            <a:pPr lvl="1"/>
            <a:r>
              <a:rPr lang="zh-CN" altLang="en-US" dirty="0">
                <a:effectLst/>
              </a:rPr>
              <a:t>服务端往客户端主动进行数据推送，需要客户端进行 </a:t>
            </a:r>
            <a:r>
              <a:rPr lang="en" altLang="zh-CN" dirty="0">
                <a:effectLst/>
              </a:rPr>
              <a:t>Ack </a:t>
            </a:r>
            <a:r>
              <a:rPr lang="zh-CN" altLang="en-US" dirty="0">
                <a:effectLst/>
              </a:rPr>
              <a:t>返回以支持可靠推送</a:t>
            </a:r>
            <a:r>
              <a:rPr lang="en-US" altLang="zh-CN" dirty="0">
                <a:effectLst/>
              </a:rPr>
              <a:t>,</a:t>
            </a:r>
            <a:r>
              <a:rPr lang="zh-CN" altLang="en-US" dirty="0">
                <a:effectLst/>
              </a:rPr>
              <a:t>并且需要进行失败重试</a:t>
            </a:r>
          </a:p>
          <a:p>
            <a:pPr lvl="1"/>
            <a:r>
              <a:rPr lang="zh-CN" altLang="en-US" dirty="0">
                <a:effectLst/>
              </a:rPr>
              <a:t>服务端主动推送负载调节能力</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12</a:t>
            </a:fld>
            <a:endParaRPr kumimoji="1" lang="zh-CN" altLang="en-US"/>
          </a:p>
        </p:txBody>
      </p:sp>
    </p:spTree>
    <p:extLst>
      <p:ext uri="{BB962C8B-B14F-4D97-AF65-F5344CB8AC3E}">
        <p14:creationId xmlns:p14="http://schemas.microsoft.com/office/powerpoint/2010/main" val="1541494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a:p>
            <a:pPr lvl="1"/>
            <a:r>
              <a:rPr lang="zh-CN" altLang="en-US" dirty="0">
                <a:effectLst/>
              </a:rPr>
              <a:t>常见的负载均衡策略：随机，</a:t>
            </a:r>
            <a:r>
              <a:rPr lang="en" altLang="zh-CN" dirty="0">
                <a:effectLst/>
              </a:rPr>
              <a:t>hash</a:t>
            </a:r>
            <a:r>
              <a:rPr lang="zh-CN" altLang="en" dirty="0">
                <a:effectLst/>
              </a:rPr>
              <a:t>，</a:t>
            </a:r>
            <a:r>
              <a:rPr lang="zh-CN" altLang="en-US" dirty="0">
                <a:effectLst/>
              </a:rPr>
              <a:t>轮询，权重，最小连接数，最快响应速度等</a:t>
            </a:r>
          </a:p>
          <a:p>
            <a:pPr lvl="1"/>
            <a:r>
              <a:rPr lang="zh-CN" altLang="en-US" dirty="0">
                <a:effectLst/>
              </a:rPr>
              <a:t>短连接和长链接负载均衡的异同：在短连接中，因为连接快速建立销毁，“随机，</a:t>
            </a:r>
            <a:r>
              <a:rPr lang="en" altLang="zh-CN" dirty="0">
                <a:effectLst/>
              </a:rPr>
              <a:t>hash</a:t>
            </a:r>
            <a:r>
              <a:rPr lang="zh-CN" altLang="en" dirty="0">
                <a:effectLst/>
              </a:rPr>
              <a:t>，</a:t>
            </a:r>
            <a:r>
              <a:rPr lang="zh-CN" altLang="en-US" dirty="0">
                <a:effectLst/>
              </a:rPr>
              <a:t>轮询，权重”四种方式大致能够保持整体是均衡的，服务端重启也不会影响整体均衡，其中“最小连接数，最快响应速度”是有状态的算法，因为数据延时容易造成堆积效应；长连接因为建立连接后，如果没有异常情况出现，连接会一直保持，断连后需要重新选择一个新的服务节点，当出现服务节点发布重启后，最终连接会出现不均衡的情况出现，“随机，轮询，权重”的策略在客户端重连切换时可以使用，“最小连接数，最快响应速度”和短连接一样也会出现数据延时造成堆积效应。</a:t>
            </a:r>
            <a:r>
              <a:rPr lang="zh-CN" altLang="en-US" sz="1200" kern="1200" dirty="0">
                <a:solidFill>
                  <a:schemeClr val="tx1"/>
                </a:solidFill>
                <a:effectLst/>
                <a:latin typeface="+mn-lt"/>
                <a:ea typeface="+mn-ea"/>
                <a:cs typeface="+mn-cs"/>
              </a:rPr>
              <a:t>长连接和短连接的一个主要差别在于在整体连接稳定时，服务端需要一个</a:t>
            </a:r>
            <a:r>
              <a:rPr lang="en" altLang="zh-CN" sz="1200" kern="1200" dirty="0">
                <a:solidFill>
                  <a:schemeClr val="tx1"/>
                </a:solidFill>
                <a:effectLst/>
                <a:latin typeface="+mn-lt"/>
                <a:ea typeface="+mn-ea"/>
                <a:cs typeface="+mn-cs"/>
              </a:rPr>
              <a:t>rebalance</a:t>
            </a:r>
            <a:r>
              <a:rPr lang="zh-CN" altLang="en-US" sz="1200" kern="1200" dirty="0">
                <a:solidFill>
                  <a:schemeClr val="tx1"/>
                </a:solidFill>
                <a:effectLst/>
                <a:latin typeface="+mn-lt"/>
                <a:ea typeface="+mn-ea"/>
                <a:cs typeface="+mn-cs"/>
              </a:rPr>
              <a:t>的机制，将集群视角的连接数重新洗牌分配，趋向另外一种稳态</a:t>
            </a:r>
            <a:endParaRPr lang="zh-CN" altLang="en-US" dirty="0">
              <a:effectLst/>
            </a:endParaRPr>
          </a:p>
          <a:p>
            <a:br>
              <a:rPr lang="zh-CN" altLang="en-US" dirty="0">
                <a:effectLst/>
              </a:rPr>
            </a:br>
            <a:endParaRPr lang="zh-CN" altLang="en-US" dirty="0">
              <a:effectLst/>
            </a:endParaRPr>
          </a:p>
          <a:p>
            <a:pPr lvl="1"/>
            <a:r>
              <a:rPr lang="zh-CN" altLang="en-US" dirty="0">
                <a:effectLst/>
              </a:rPr>
              <a:t>客户端随机</a:t>
            </a:r>
            <a:r>
              <a:rPr lang="en-US" altLang="zh-CN" dirty="0">
                <a:effectLst/>
              </a:rPr>
              <a:t>+</a:t>
            </a:r>
            <a:r>
              <a:rPr lang="zh-CN" altLang="en-US" dirty="0">
                <a:effectLst/>
              </a:rPr>
              <a:t>服务端柔性调整</a:t>
            </a:r>
          </a:p>
          <a:p>
            <a:r>
              <a:rPr lang="zh-CN" altLang="en-US" dirty="0">
                <a:effectLst/>
              </a:rPr>
              <a:t>核心的策略是客户端</a:t>
            </a:r>
            <a:r>
              <a:rPr lang="en-US" altLang="zh-CN" dirty="0">
                <a:effectLst/>
              </a:rPr>
              <a:t>+</a:t>
            </a:r>
            <a:r>
              <a:rPr lang="zh-CN" altLang="en-US" dirty="0">
                <a:effectLst/>
              </a:rPr>
              <a:t>服务端双向调节策略，客户端随机选择</a:t>
            </a:r>
            <a:r>
              <a:rPr lang="en-US" altLang="zh-CN" dirty="0">
                <a:effectLst/>
              </a:rPr>
              <a:t>+</a:t>
            </a:r>
            <a:r>
              <a:rPr lang="zh-CN" altLang="en-US" dirty="0">
                <a:effectLst/>
              </a:rPr>
              <a:t>服务端运行时柔性调整。</a:t>
            </a:r>
          </a:p>
          <a:p>
            <a:endParaRPr kumimoji="1" lang="en-US" altLang="zh-CN" dirty="0"/>
          </a:p>
          <a:p>
            <a:r>
              <a:rPr lang="zh-CN" altLang="en-US" b="1" dirty="0">
                <a:effectLst/>
              </a:rPr>
              <a:t>客户端随机   </a:t>
            </a:r>
          </a:p>
          <a:p>
            <a:pPr lvl="1"/>
            <a:r>
              <a:rPr lang="zh-CN" altLang="en-US" dirty="0">
                <a:effectLst/>
              </a:rPr>
              <a:t>客户端在启动时获取服务列表，按照随机规则进行节点选择，逻辑比较简单，整体能够保持随机。</a:t>
            </a:r>
          </a:p>
          <a:p>
            <a:r>
              <a:rPr lang="zh-CN" altLang="en-US" b="1" dirty="0">
                <a:effectLst/>
              </a:rPr>
              <a:t>服务端柔性调整</a:t>
            </a:r>
          </a:p>
          <a:p>
            <a:pPr lvl="1"/>
            <a:r>
              <a:rPr lang="en-US" altLang="zh-CN" dirty="0">
                <a:effectLst/>
              </a:rPr>
              <a:t>(</a:t>
            </a:r>
            <a:r>
              <a:rPr lang="zh-CN" altLang="en-US" dirty="0">
                <a:effectLst/>
              </a:rPr>
              <a:t>当前实现版本</a:t>
            </a:r>
            <a:r>
              <a:rPr lang="en-US" altLang="zh-CN" dirty="0">
                <a:effectLst/>
              </a:rPr>
              <a:t>)</a:t>
            </a:r>
            <a:r>
              <a:rPr lang="zh-CN" altLang="en-US" dirty="0">
                <a:effectLst/>
              </a:rPr>
              <a:t>人工管控方案：集群视角的系统负载控制台，提供连接数，负载等视图</a:t>
            </a:r>
            <a:r>
              <a:rPr lang="en-US" altLang="zh-CN" dirty="0">
                <a:effectLst/>
              </a:rPr>
              <a:t>(</a:t>
            </a:r>
            <a:r>
              <a:rPr lang="zh-CN" altLang="en-US" dirty="0">
                <a:effectLst/>
              </a:rPr>
              <a:t>扩展新增连接数，负载，</a:t>
            </a:r>
            <a:r>
              <a:rPr lang="en" altLang="zh-CN" dirty="0">
                <a:effectLst/>
              </a:rPr>
              <a:t>CPU </a:t>
            </a:r>
            <a:r>
              <a:rPr lang="zh-CN" altLang="en-US" dirty="0">
                <a:effectLst/>
              </a:rPr>
              <a:t>等信息，集群间 </a:t>
            </a:r>
            <a:r>
              <a:rPr lang="en" altLang="zh-CN" dirty="0">
                <a:effectLst/>
              </a:rPr>
              <a:t>report </a:t>
            </a:r>
            <a:r>
              <a:rPr lang="zh-CN" altLang="en-US" dirty="0">
                <a:effectLst/>
              </a:rPr>
              <a:t>同步</a:t>
            </a:r>
            <a:r>
              <a:rPr lang="en-US" altLang="zh-CN" dirty="0">
                <a:effectLst/>
              </a:rPr>
              <a:t>)</a:t>
            </a:r>
            <a:r>
              <a:rPr lang="zh-CN" altLang="en-US" dirty="0">
                <a:effectLst/>
              </a:rPr>
              <a:t>，实现人工调节每个 </a:t>
            </a:r>
            <a:r>
              <a:rPr lang="en" altLang="zh-CN" dirty="0">
                <a:effectLst/>
              </a:rPr>
              <a:t>Server </a:t>
            </a:r>
            <a:r>
              <a:rPr lang="zh-CN" altLang="en-US" dirty="0">
                <a:effectLst/>
              </a:rPr>
              <a:t>节点的连接数，人工触发</a:t>
            </a:r>
            <a:r>
              <a:rPr lang="en" altLang="zh-CN" dirty="0" err="1">
                <a:effectLst/>
              </a:rPr>
              <a:t>reblance</a:t>
            </a:r>
            <a:r>
              <a:rPr lang="zh-CN" altLang="en" dirty="0">
                <a:effectLst/>
              </a:rPr>
              <a:t>，</a:t>
            </a:r>
            <a:r>
              <a:rPr lang="zh-CN" altLang="en-US" dirty="0">
                <a:effectLst/>
              </a:rPr>
              <a:t>人工削峰填谷</a:t>
            </a:r>
          </a:p>
          <a:p>
            <a:pPr lvl="2"/>
            <a:r>
              <a:rPr lang="zh-CN" altLang="en-US" dirty="0">
                <a:effectLst/>
              </a:rPr>
              <a:t>提供集群视角的负载控制台：展示 总节点数量，总长链接数量，平均数量，系统负载信息</a:t>
            </a:r>
          </a:p>
          <a:p>
            <a:pPr lvl="2"/>
            <a:r>
              <a:rPr lang="zh-CN" altLang="en-US" dirty="0">
                <a:effectLst/>
              </a:rPr>
              <a:t>每个节点的地址，长链接数量，与平均数量的差值，正负值</a:t>
            </a:r>
          </a:p>
          <a:p>
            <a:pPr lvl="2"/>
            <a:r>
              <a:rPr lang="zh-CN" altLang="en-US" dirty="0">
                <a:effectLst/>
              </a:rPr>
              <a:t>对高于平均值的节点进行数量调控，设置数量上限</a:t>
            </a:r>
            <a:r>
              <a:rPr lang="en-US" altLang="zh-CN" dirty="0">
                <a:effectLst/>
              </a:rPr>
              <a:t>(</a:t>
            </a:r>
            <a:r>
              <a:rPr lang="zh-CN" altLang="en-US" dirty="0">
                <a:effectLst/>
              </a:rPr>
              <a:t>临时和持久化</a:t>
            </a:r>
            <a:r>
              <a:rPr lang="en-US" altLang="zh-CN" dirty="0">
                <a:effectLst/>
              </a:rPr>
              <a:t>)</a:t>
            </a:r>
            <a:r>
              <a:rPr lang="zh-CN" altLang="en-US" dirty="0">
                <a:effectLst/>
              </a:rPr>
              <a:t>，并可指定服务节点进行切换</a:t>
            </a:r>
          </a:p>
          <a:p>
            <a:pPr lvl="1"/>
            <a:r>
              <a:rPr lang="en-US" altLang="zh-CN" dirty="0">
                <a:effectLst/>
              </a:rPr>
              <a:t>(</a:t>
            </a:r>
            <a:r>
              <a:rPr lang="zh-CN" altLang="en-US" dirty="0">
                <a:effectLst/>
              </a:rPr>
              <a:t>未来终态版本</a:t>
            </a:r>
            <a:r>
              <a:rPr lang="en-US" altLang="zh-CN" dirty="0">
                <a:effectLst/>
              </a:rPr>
              <a:t>)</a:t>
            </a:r>
            <a:r>
              <a:rPr lang="zh-CN" altLang="en-US" dirty="0">
                <a:effectLst/>
              </a:rPr>
              <a:t>自动化管控方案：基于每个 </a:t>
            </a:r>
            <a:r>
              <a:rPr lang="en" altLang="zh-CN" dirty="0">
                <a:effectLst/>
              </a:rPr>
              <a:t>server </a:t>
            </a:r>
            <a:r>
              <a:rPr lang="zh-CN" altLang="en-US" dirty="0">
                <a:effectLst/>
              </a:rPr>
              <a:t>间连接数及负载自动计算节点合理连接数，自动触发</a:t>
            </a:r>
            <a:r>
              <a:rPr lang="en" altLang="zh-CN" dirty="0" err="1">
                <a:effectLst/>
              </a:rPr>
              <a:t>reblance</a:t>
            </a:r>
            <a:r>
              <a:rPr lang="zh-CN" altLang="en" dirty="0">
                <a:effectLst/>
              </a:rPr>
              <a:t>，</a:t>
            </a:r>
            <a:r>
              <a:rPr lang="zh-CN" altLang="en-US" dirty="0">
                <a:effectLst/>
              </a:rPr>
              <a:t>自动削峰填谷。实现周期较长，比较依赖算法准确性。</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13</a:t>
            </a:fld>
            <a:endParaRPr kumimoji="1" lang="zh-CN" altLang="en-US"/>
          </a:p>
        </p:txBody>
      </p:sp>
    </p:spTree>
    <p:extLst>
      <p:ext uri="{BB962C8B-B14F-4D97-AF65-F5344CB8AC3E}">
        <p14:creationId xmlns:p14="http://schemas.microsoft.com/office/powerpoint/2010/main" val="93852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14</a:t>
            </a:fld>
            <a:endParaRPr kumimoji="1" lang="zh-CN" altLang="en-US"/>
          </a:p>
        </p:txBody>
      </p:sp>
    </p:spTree>
    <p:extLst>
      <p:ext uri="{BB962C8B-B14F-4D97-AF65-F5344CB8AC3E}">
        <p14:creationId xmlns:p14="http://schemas.microsoft.com/office/powerpoint/2010/main" val="3498214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参考：理解 </a:t>
            </a:r>
            <a:r>
              <a:rPr lang="en" altLang="zh-CN" dirty="0">
                <a:effectLst/>
              </a:rPr>
              <a:t>TCP Keepalive: </a:t>
            </a:r>
            <a:r>
              <a:rPr lang="en" altLang="zh-CN" dirty="0">
                <a:effectLst/>
                <a:hlinkClick r:id="rId3"/>
              </a:rPr>
              <a:t>https://blog.csdn.net/chrisnotfound/article/details/80111559</a:t>
            </a:r>
            <a:endParaRPr lang="en" altLang="zh-CN" dirty="0">
              <a:effectLst/>
            </a:endParaRPr>
          </a:p>
          <a:p>
            <a:r>
              <a:rPr lang="en" altLang="zh-CN" dirty="0" err="1">
                <a:effectLst/>
              </a:rPr>
              <a:t>grpc</a:t>
            </a:r>
            <a:r>
              <a:rPr lang="en" altLang="zh-CN" dirty="0">
                <a:effectLst/>
              </a:rPr>
              <a:t> keepalive </a:t>
            </a:r>
            <a:r>
              <a:rPr lang="zh-CN" altLang="en" dirty="0">
                <a:effectLst/>
              </a:rPr>
              <a:t>：</a:t>
            </a:r>
            <a:r>
              <a:rPr lang="en" altLang="zh-CN" dirty="0">
                <a:effectLst/>
                <a:hlinkClick r:id="rId4"/>
              </a:rPr>
              <a:t>https://blog.csdn.net/zhaominpro/article/details/103127023</a:t>
            </a:r>
            <a:endParaRPr lang="en" altLang="zh-CN" dirty="0">
              <a:effectLst/>
            </a:endParaRPr>
          </a:p>
          <a:p>
            <a:r>
              <a:rPr lang="en" altLang="zh-CN" dirty="0" err="1">
                <a:effectLst/>
              </a:rPr>
              <a:t>netty</a:t>
            </a:r>
            <a:r>
              <a:rPr lang="en" altLang="zh-CN" dirty="0">
                <a:effectLst/>
              </a:rPr>
              <a:t> </a:t>
            </a:r>
            <a:r>
              <a:rPr lang="zh-CN" altLang="en-US" dirty="0">
                <a:effectLst/>
              </a:rPr>
              <a:t>的心跳检测：</a:t>
            </a:r>
            <a:r>
              <a:rPr lang="en" altLang="zh-CN" dirty="0">
                <a:effectLst/>
                <a:hlinkClick r:id="rId5"/>
              </a:rPr>
              <a:t>https://www.cnblogs.com/rickiyang/p/12792120.html</a:t>
            </a:r>
            <a:endParaRPr lang="en" altLang="zh-CN" dirty="0">
              <a:effectLst/>
            </a:endParaRPr>
          </a:p>
          <a:p>
            <a:r>
              <a:rPr lang="zh-CN" altLang="en-US" b="1" dirty="0">
                <a:effectLst/>
              </a:rPr>
              <a:t>我们需要什么 </a:t>
            </a:r>
          </a:p>
          <a:p>
            <a:pPr lvl="2"/>
            <a:r>
              <a:rPr lang="zh-CN" altLang="en-US" dirty="0">
                <a:effectLst/>
              </a:rPr>
              <a:t>低成本快速感知：客户端需要在服务端不可用时尽快地切换到新的服务节点，降低不可用时间，并且能够感知底层连接切换事件，重置上下文；服务端需要在客户端断开连接时剔除客户端连接对应的上下文，包括配置监听，服务订阅上下文，并且处理客户端连接对应的实例上下线。</a:t>
            </a:r>
          </a:p>
          <a:p>
            <a:pPr lvl="3"/>
            <a:r>
              <a:rPr lang="zh-CN" altLang="en-US" dirty="0">
                <a:effectLst/>
              </a:rPr>
              <a:t>客户端正常重启：客户端主动关闭连接，服务端实时感知</a:t>
            </a:r>
          </a:p>
          <a:p>
            <a:pPr lvl="3"/>
            <a:r>
              <a:rPr lang="zh-CN" altLang="en-US" dirty="0">
                <a:effectLst/>
              </a:rPr>
              <a:t>服务端正常重启 </a:t>
            </a:r>
            <a:r>
              <a:rPr lang="en-US" altLang="zh-CN" dirty="0">
                <a:effectLst/>
              </a:rPr>
              <a:t>: </a:t>
            </a:r>
            <a:r>
              <a:rPr lang="zh-CN" altLang="en-US" dirty="0">
                <a:effectLst/>
              </a:rPr>
              <a:t>服务端主动关闭连接，客户端实时感知</a:t>
            </a:r>
          </a:p>
          <a:p>
            <a:pPr lvl="2"/>
            <a:r>
              <a:rPr lang="zh-CN" altLang="en-US" dirty="0">
                <a:effectLst/>
              </a:rPr>
              <a:t>防抖：</a:t>
            </a:r>
          </a:p>
          <a:p>
            <a:pPr lvl="3"/>
            <a:r>
              <a:rPr lang="zh-CN" altLang="en-US" dirty="0">
                <a:effectLst/>
              </a:rPr>
              <a:t>网络短暂不可用</a:t>
            </a:r>
            <a:r>
              <a:rPr lang="en-US" altLang="zh-CN" dirty="0">
                <a:effectLst/>
              </a:rPr>
              <a:t>: </a:t>
            </a:r>
            <a:r>
              <a:rPr lang="zh-CN" altLang="en-US" dirty="0">
                <a:effectLst/>
              </a:rPr>
              <a:t>客户端需要能接受短暂网络抖动，需要一定重试机制，防止集群抖动，超过阈值后需要自动切换</a:t>
            </a:r>
            <a:r>
              <a:rPr lang="en" altLang="zh-CN" dirty="0">
                <a:effectLst/>
              </a:rPr>
              <a:t>server</a:t>
            </a:r>
            <a:r>
              <a:rPr lang="zh-CN" altLang="en" dirty="0">
                <a:effectLst/>
              </a:rPr>
              <a:t>，</a:t>
            </a:r>
            <a:r>
              <a:rPr lang="zh-CN" altLang="en-US" dirty="0">
                <a:effectLst/>
              </a:rPr>
              <a:t>但要防止请求风暴。</a:t>
            </a:r>
          </a:p>
          <a:p>
            <a:pPr lvl="2"/>
            <a:r>
              <a:rPr lang="zh-CN" altLang="en-US" dirty="0">
                <a:effectLst/>
              </a:rPr>
              <a:t>断网演练：断网场景下，以合理的频率进行重试，断网结束时可以快速重连恢复。</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15</a:t>
            </a:fld>
            <a:endParaRPr kumimoji="1" lang="zh-CN" altLang="en-US"/>
          </a:p>
        </p:txBody>
      </p:sp>
    </p:spTree>
    <p:extLst>
      <p:ext uri="{BB962C8B-B14F-4D97-AF65-F5344CB8AC3E}">
        <p14:creationId xmlns:p14="http://schemas.microsoft.com/office/powerpoint/2010/main" val="308630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在当前的备选框架中，从功能的契合度上，</a:t>
            </a:r>
            <a:r>
              <a:rPr lang="en" altLang="zh-CN" dirty="0" err="1">
                <a:effectLst/>
              </a:rPr>
              <a:t>Rsocket</a:t>
            </a:r>
            <a:r>
              <a:rPr lang="en" altLang="zh-CN" dirty="0">
                <a:effectLst/>
              </a:rPr>
              <a:t> </a:t>
            </a:r>
            <a:r>
              <a:rPr lang="zh-CN" altLang="en-US" dirty="0">
                <a:effectLst/>
              </a:rPr>
              <a:t>比较贴切我们的功能性诉求，性能上比 </a:t>
            </a:r>
            <a:r>
              <a:rPr lang="en" altLang="zh-CN" dirty="0" err="1">
                <a:effectLst/>
              </a:rPr>
              <a:t>grpc</a:t>
            </a:r>
            <a:r>
              <a:rPr lang="en" altLang="zh-CN" dirty="0">
                <a:effectLst/>
              </a:rPr>
              <a:t> </a:t>
            </a:r>
            <a:r>
              <a:rPr lang="zh-CN" altLang="en-US" dirty="0">
                <a:effectLst/>
              </a:rPr>
              <a:t>要强一些，开源社区的活跃度上相对</a:t>
            </a:r>
            <a:r>
              <a:rPr lang="en" altLang="zh-CN" dirty="0" err="1">
                <a:effectLst/>
              </a:rPr>
              <a:t>grpc</a:t>
            </a:r>
            <a:r>
              <a:rPr lang="zh-CN" altLang="en-US" dirty="0">
                <a:effectLst/>
              </a:rPr>
              <a:t>要逊色很多。</a:t>
            </a:r>
          </a:p>
          <a:p>
            <a:r>
              <a:rPr lang="zh-CN" altLang="en-US" dirty="0">
                <a:effectLst/>
              </a:rPr>
              <a:t>版本分布参考：</a:t>
            </a:r>
            <a:r>
              <a:rPr lang="en" altLang="zh-CN" dirty="0">
                <a:effectLst/>
                <a:hlinkClick r:id="rId3"/>
              </a:rPr>
              <a:t>https://blog.csdn.net/sinat_33224091/article/details/105002276</a:t>
            </a:r>
            <a:endParaRPr lang="en" altLang="zh-CN" dirty="0">
              <a:effectLst/>
            </a:endParaRPr>
          </a:p>
          <a:p>
            <a:r>
              <a:rPr lang="en" altLang="zh-CN" dirty="0">
                <a:effectLst/>
              </a:rPr>
              <a:t>C++</a:t>
            </a:r>
            <a:r>
              <a:rPr lang="zh-CN" altLang="en" dirty="0">
                <a:effectLst/>
              </a:rPr>
              <a:t>：</a:t>
            </a:r>
            <a:r>
              <a:rPr lang="en" altLang="zh-CN" dirty="0">
                <a:effectLst/>
                <a:hlinkClick r:id="rId4"/>
              </a:rPr>
              <a:t>https://www.jetbrains.com/zh-cn/lp/devecosystem-2020/cpp/</a:t>
            </a:r>
            <a:endParaRPr lang="en" altLang="zh-CN" dirty="0">
              <a:effectLst/>
            </a:endParaRPr>
          </a:p>
          <a:p>
            <a:r>
              <a:rPr lang="en" altLang="zh-CN" dirty="0">
                <a:effectLst/>
              </a:rPr>
              <a:t>JAVA </a:t>
            </a:r>
            <a:r>
              <a:rPr lang="en" altLang="zh-CN" dirty="0">
                <a:effectLst/>
                <a:hlinkClick r:id="rId5"/>
              </a:rPr>
              <a:t>https://www.jetbrains.com/zh-cn/lp/devecosystem-2020/java/</a:t>
            </a:r>
            <a:endParaRPr lang="en" altLang="zh-CN" dirty="0">
              <a:effectLst/>
            </a:endParaRPr>
          </a:p>
          <a:p>
            <a:r>
              <a:rPr lang="en" altLang="zh-CN" dirty="0">
                <a:effectLst/>
              </a:rPr>
              <a:t>GO</a:t>
            </a:r>
            <a:r>
              <a:rPr lang="zh-CN" altLang="en" dirty="0">
                <a:effectLst/>
              </a:rPr>
              <a:t>：</a:t>
            </a:r>
            <a:r>
              <a:rPr lang="en" altLang="zh-CN" dirty="0">
                <a:effectLst/>
                <a:hlinkClick r:id="rId6"/>
              </a:rPr>
              <a:t>https://www.sohu.com/a/390826880_268033</a:t>
            </a:r>
            <a:endParaRPr lang="en" altLang="zh-CN" dirty="0">
              <a:effectLst/>
            </a:endParaRP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16</a:t>
            </a:fld>
            <a:endParaRPr kumimoji="1" lang="zh-CN" altLang="en-US"/>
          </a:p>
        </p:txBody>
      </p:sp>
    </p:spTree>
    <p:extLst>
      <p:ext uri="{BB962C8B-B14F-4D97-AF65-F5344CB8AC3E}">
        <p14:creationId xmlns:p14="http://schemas.microsoft.com/office/powerpoint/2010/main" val="1355802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effectLst/>
              </a:rPr>
              <a:t>配置一致性模型</a:t>
            </a:r>
          </a:p>
          <a:p>
            <a:r>
              <a:rPr lang="en" altLang="zh-CN" b="1" dirty="0" err="1">
                <a:effectLst/>
              </a:rPr>
              <a:t>i.sdk</a:t>
            </a:r>
            <a:r>
              <a:rPr lang="en" altLang="zh-CN" b="1" dirty="0">
                <a:effectLst/>
              </a:rPr>
              <a:t>-server</a:t>
            </a:r>
            <a:r>
              <a:rPr lang="zh-CN" altLang="en-US" b="1" dirty="0">
                <a:effectLst/>
              </a:rPr>
              <a:t>一致性</a:t>
            </a:r>
          </a:p>
          <a:p>
            <a:endParaRPr kumimoji="1" lang="en-US" altLang="zh-CN" dirty="0"/>
          </a:p>
          <a:p>
            <a:r>
              <a:rPr kumimoji="1" lang="en-US" altLang="zh-CN" dirty="0" err="1"/>
              <a:t>ClientWork</a:t>
            </a:r>
            <a:endParaRPr kumimoji="1" lang="en-US" altLang="zh-CN" dirty="0"/>
          </a:p>
          <a:p>
            <a:endParaRPr kumimoji="1" lang="en-US" altLang="zh-CN" dirty="0"/>
          </a:p>
          <a:p>
            <a:r>
              <a:rPr kumimoji="1" lang="zh-CN" altLang="en-US" dirty="0"/>
              <a:t>图片地址：</a:t>
            </a:r>
            <a:r>
              <a:rPr kumimoji="1" lang="en" altLang="zh-CN" dirty="0"/>
              <a:t>https://</a:t>
            </a:r>
            <a:r>
              <a:rPr kumimoji="1" lang="en" altLang="zh-CN" dirty="0" err="1"/>
              <a:t>cdn.nlark.com</a:t>
            </a:r>
            <a:r>
              <a:rPr kumimoji="1" lang="en" altLang="zh-CN" dirty="0"/>
              <a:t>/</a:t>
            </a:r>
            <a:r>
              <a:rPr kumimoji="1" lang="en" altLang="zh-CN" dirty="0" err="1"/>
              <a:t>yuque</a:t>
            </a:r>
            <a:r>
              <a:rPr kumimoji="1" lang="en" altLang="zh-CN" dirty="0"/>
              <a:t>/0/2020/</a:t>
            </a:r>
            <a:r>
              <a:rPr kumimoji="1" lang="en" altLang="zh-CN" dirty="0" err="1"/>
              <a:t>png</a:t>
            </a:r>
            <a:r>
              <a:rPr kumimoji="1" lang="en" altLang="zh-CN" dirty="0"/>
              <a:t>/2393712/1600395186021-c3245860-99fe-4a65-a1c5-16ebd5b4d837.png</a:t>
            </a:r>
          </a:p>
          <a:p>
            <a:r>
              <a:rPr kumimoji="1" lang="en" altLang="zh-CN" dirty="0"/>
              <a:t>https://</a:t>
            </a:r>
            <a:r>
              <a:rPr kumimoji="1" lang="en" altLang="zh-CN" dirty="0" err="1"/>
              <a:t>www.yuque.com</a:t>
            </a:r>
            <a:r>
              <a:rPr kumimoji="1" lang="en" altLang="zh-CN" dirty="0"/>
              <a:t>/</a:t>
            </a:r>
            <a:r>
              <a:rPr kumimoji="1" lang="en" altLang="zh-CN" dirty="0" err="1"/>
              <a:t>nacos</a:t>
            </a:r>
            <a:r>
              <a:rPr kumimoji="1" lang="en" altLang="zh-CN" dirty="0"/>
              <a:t>/</a:t>
            </a:r>
            <a:r>
              <a:rPr kumimoji="1" lang="en" altLang="zh-CN" dirty="0" err="1"/>
              <a:t>ebook</a:t>
            </a:r>
            <a:r>
              <a:rPr kumimoji="1" lang="en" altLang="zh-CN" dirty="0"/>
              <a:t>/sufa23</a:t>
            </a:r>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17</a:t>
            </a:fld>
            <a:endParaRPr kumimoji="1" lang="zh-CN" altLang="en-US"/>
          </a:p>
        </p:txBody>
      </p:sp>
    </p:spTree>
    <p:extLst>
      <p:ext uri="{BB962C8B-B14F-4D97-AF65-F5344CB8AC3E}">
        <p14:creationId xmlns:p14="http://schemas.microsoft.com/office/powerpoint/2010/main" val="4004752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effectLst/>
              </a:rPr>
              <a:t>配置一致性模型</a:t>
            </a:r>
          </a:p>
          <a:p>
            <a:r>
              <a:rPr lang="en" altLang="zh-CN" b="1" dirty="0" err="1">
                <a:effectLst/>
              </a:rPr>
              <a:t>ii.server</a:t>
            </a:r>
            <a:r>
              <a:rPr lang="zh-CN" altLang="en-US" b="1" dirty="0">
                <a:effectLst/>
              </a:rPr>
              <a:t>间一致性</a:t>
            </a:r>
          </a:p>
          <a:p>
            <a:r>
              <a:rPr lang="en" altLang="zh-CN" dirty="0">
                <a:effectLst/>
              </a:rPr>
              <a:t>*Server </a:t>
            </a:r>
            <a:r>
              <a:rPr lang="zh-CN" altLang="en-US" dirty="0">
                <a:effectLst/>
              </a:rPr>
              <a:t>间同步消息接收处理轻量级实现，重试失败时，监控告警</a:t>
            </a:r>
          </a:p>
          <a:p>
            <a:r>
              <a:rPr lang="zh-CN" altLang="en-US" dirty="0">
                <a:effectLst/>
              </a:rPr>
              <a:t>*断网：断网太久，重试任务队列爆满时，无剔除策略</a:t>
            </a:r>
          </a:p>
          <a:p>
            <a:endParaRPr kumimoji="1" lang="en-US" altLang="zh-CN" dirty="0"/>
          </a:p>
          <a:p>
            <a:r>
              <a:rPr kumimoji="1" lang="zh-CN" altLang="en-US" dirty="0"/>
              <a:t>长链接通知，</a:t>
            </a:r>
            <a:r>
              <a:rPr kumimoji="1" lang="en-US" altLang="zh-CN" dirty="0" err="1"/>
              <a:t>grpc</a:t>
            </a:r>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18</a:t>
            </a:fld>
            <a:endParaRPr kumimoji="1" lang="zh-CN" altLang="en-US"/>
          </a:p>
        </p:txBody>
      </p:sp>
    </p:spTree>
    <p:extLst>
      <p:ext uri="{BB962C8B-B14F-4D97-AF65-F5344CB8AC3E}">
        <p14:creationId xmlns:p14="http://schemas.microsoft.com/office/powerpoint/2010/main" val="514386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effectLst/>
              </a:rPr>
              <a:t>服务一致性模型</a:t>
            </a:r>
          </a:p>
          <a:p>
            <a:r>
              <a:rPr lang="en" altLang="zh-CN" b="1" dirty="0" err="1">
                <a:effectLst/>
              </a:rPr>
              <a:t>i</a:t>
            </a:r>
            <a:r>
              <a:rPr lang="en" altLang="zh-CN" b="1" dirty="0">
                <a:effectLst/>
              </a:rPr>
              <a:t>. </a:t>
            </a:r>
            <a:r>
              <a:rPr lang="en" altLang="zh-CN" b="1" dirty="0" err="1">
                <a:effectLst/>
              </a:rPr>
              <a:t>sdk</a:t>
            </a:r>
            <a:r>
              <a:rPr lang="en" altLang="zh-CN" b="1" dirty="0">
                <a:effectLst/>
              </a:rPr>
              <a:t>-server </a:t>
            </a:r>
            <a:r>
              <a:rPr lang="zh-CN" altLang="en-US" b="1" dirty="0">
                <a:effectLst/>
              </a:rPr>
              <a:t>间一致性</a:t>
            </a:r>
          </a:p>
          <a:p>
            <a:r>
              <a:rPr kumimoji="1" lang="zh-CN" altLang="en-US" dirty="0"/>
              <a:t>服务信息缓存在本地 </a:t>
            </a:r>
            <a:r>
              <a:rPr kumimoji="1" lang="en-US" altLang="zh-CN" dirty="0" err="1"/>
              <a:t>user.home</a:t>
            </a:r>
            <a:r>
              <a:rPr kumimoji="1" lang="en-US" altLang="zh-CN" dirty="0"/>
              <a:t>/</a:t>
            </a:r>
            <a:r>
              <a:rPr kumimoji="1" lang="en-US" altLang="zh-CN" dirty="0" err="1"/>
              <a:t>nacos</a:t>
            </a:r>
            <a:r>
              <a:rPr kumimoji="1" lang="en-US" altLang="zh-CN" dirty="0"/>
              <a:t>/naming/xxx</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err="1">
                <a:solidFill>
                  <a:schemeClr val="tx1"/>
                </a:solidFill>
                <a:effectLst/>
                <a:latin typeface="+mn-lt"/>
                <a:ea typeface="+mn-ea"/>
                <a:cs typeface="+mn-cs"/>
              </a:rPr>
              <a:t>ServiceInfoHolder</a:t>
            </a:r>
            <a:endParaRPr lang="en" altLang="zh-CN"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FailoverReactor</a:t>
            </a:r>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19</a:t>
            </a:fld>
            <a:endParaRPr kumimoji="1" lang="zh-CN" altLang="en-US"/>
          </a:p>
        </p:txBody>
      </p:sp>
    </p:spTree>
    <p:extLst>
      <p:ext uri="{BB962C8B-B14F-4D97-AF65-F5344CB8AC3E}">
        <p14:creationId xmlns:p14="http://schemas.microsoft.com/office/powerpoint/2010/main" val="391682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effectLst/>
              </a:rPr>
              <a:t>服务一致性模型</a:t>
            </a:r>
          </a:p>
          <a:p>
            <a:r>
              <a:rPr lang="en" altLang="zh-CN" b="1" dirty="0" err="1">
                <a:effectLst/>
              </a:rPr>
              <a:t>ii.server</a:t>
            </a:r>
            <a:r>
              <a:rPr lang="en" altLang="zh-CN" b="1" dirty="0">
                <a:effectLst/>
              </a:rPr>
              <a:t> </a:t>
            </a:r>
            <a:r>
              <a:rPr lang="zh-CN" altLang="en-US" b="1" dirty="0">
                <a:effectLst/>
              </a:rPr>
              <a:t>间一致性</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20</a:t>
            </a:fld>
            <a:endParaRPr kumimoji="1" lang="zh-CN" altLang="en-US"/>
          </a:p>
        </p:txBody>
      </p:sp>
    </p:spTree>
    <p:extLst>
      <p:ext uri="{BB962C8B-B14F-4D97-AF65-F5344CB8AC3E}">
        <p14:creationId xmlns:p14="http://schemas.microsoft.com/office/powerpoint/2010/main" val="3194696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服务发现和服务健康监测</a:t>
            </a:r>
            <a:endParaRPr lang="zh-CN" altLang="en-US"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支持基于 </a:t>
            </a:r>
            <a:r>
              <a:rPr lang="en"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和基于 </a:t>
            </a:r>
            <a:r>
              <a:rPr lang="en" altLang="zh-CN" sz="1200" b="0" i="0" kern="1200" dirty="0">
                <a:solidFill>
                  <a:schemeClr val="tx1"/>
                </a:solidFill>
                <a:effectLst/>
                <a:latin typeface="+mn-lt"/>
                <a:ea typeface="+mn-ea"/>
                <a:cs typeface="+mn-cs"/>
              </a:rPr>
              <a:t>RPC </a:t>
            </a:r>
            <a:r>
              <a:rPr lang="zh-CN" altLang="en-US" sz="1200" b="0" i="0" kern="1200" dirty="0">
                <a:solidFill>
                  <a:schemeClr val="tx1"/>
                </a:solidFill>
                <a:effectLst/>
                <a:latin typeface="+mn-lt"/>
                <a:ea typeface="+mn-ea"/>
                <a:cs typeface="+mn-cs"/>
              </a:rPr>
              <a:t>的服务发现。服务提供者使用 </a:t>
            </a:r>
            <a:r>
              <a:rPr lang="zh-CN" altLang="en-US" sz="1200" b="0" i="0" u="none" strike="noStrike" kern="1200" dirty="0">
                <a:solidFill>
                  <a:schemeClr val="tx1"/>
                </a:solidFill>
                <a:effectLst/>
                <a:latin typeface="+mn-lt"/>
                <a:ea typeface="+mn-ea"/>
                <a:cs typeface="+mn-cs"/>
                <a:hlinkClick r:id="rId3"/>
              </a:rPr>
              <a:t>原生</a:t>
            </a:r>
            <a:r>
              <a:rPr lang="en" altLang="zh-CN" sz="1200" b="0" i="0" u="none" strike="noStrike" kern="1200" dirty="0">
                <a:solidFill>
                  <a:schemeClr val="tx1"/>
                </a:solidFill>
                <a:effectLst/>
                <a:latin typeface="+mn-lt"/>
                <a:ea typeface="+mn-ea"/>
                <a:cs typeface="+mn-cs"/>
                <a:hlinkClick r:id="rId3"/>
              </a:rPr>
              <a:t>SDK</a:t>
            </a:r>
            <a:r>
              <a:rPr lang="zh-CN" altLang="en" sz="1200" b="0" i="0"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hlinkClick r:id="rId4"/>
              </a:rPr>
              <a:t>OpenAPI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或一个</a:t>
            </a:r>
            <a:r>
              <a:rPr lang="zh-CN" altLang="en-US" sz="1200" b="0" i="0" u="none" strike="noStrike" kern="1200" dirty="0">
                <a:solidFill>
                  <a:schemeClr val="tx1"/>
                </a:solidFill>
                <a:effectLst/>
                <a:latin typeface="+mn-lt"/>
                <a:ea typeface="+mn-ea"/>
                <a:cs typeface="+mn-cs"/>
                <a:hlinkClick r:id="rId5"/>
              </a:rPr>
              <a:t>独立的</a:t>
            </a:r>
            <a:r>
              <a:rPr lang="en" altLang="zh-CN" sz="1200" b="0" i="0" u="none" strike="noStrike" kern="1200" dirty="0">
                <a:solidFill>
                  <a:schemeClr val="tx1"/>
                </a:solidFill>
                <a:effectLst/>
                <a:latin typeface="+mn-lt"/>
                <a:ea typeface="+mn-ea"/>
                <a:cs typeface="+mn-cs"/>
                <a:hlinkClick r:id="rId5"/>
              </a:rPr>
              <a:t>Agent TODO</a:t>
            </a:r>
            <a:r>
              <a:rPr lang="zh-CN" altLang="en-US" sz="1200" b="0" i="0" kern="1200" dirty="0">
                <a:solidFill>
                  <a:schemeClr val="tx1"/>
                </a:solidFill>
                <a:effectLst/>
                <a:latin typeface="+mn-lt"/>
                <a:ea typeface="+mn-ea"/>
                <a:cs typeface="+mn-cs"/>
              </a:rPr>
              <a:t>注册 </a:t>
            </a:r>
            <a:r>
              <a:rPr lang="en" altLang="zh-CN" sz="1200" b="0" i="0" kern="1200" dirty="0">
                <a:solidFill>
                  <a:schemeClr val="tx1"/>
                </a:solidFill>
                <a:effectLst/>
                <a:latin typeface="+mn-lt"/>
                <a:ea typeface="+mn-ea"/>
                <a:cs typeface="+mn-cs"/>
              </a:rPr>
              <a:t>Service </a:t>
            </a:r>
            <a:r>
              <a:rPr lang="zh-CN" altLang="en-US" sz="1200" b="0" i="0" kern="1200" dirty="0">
                <a:solidFill>
                  <a:schemeClr val="tx1"/>
                </a:solidFill>
                <a:effectLst/>
                <a:latin typeface="+mn-lt"/>
                <a:ea typeface="+mn-ea"/>
                <a:cs typeface="+mn-cs"/>
              </a:rPr>
              <a:t>后，服务消费者可以使用</a:t>
            </a:r>
            <a:r>
              <a:rPr lang="en" altLang="zh-CN" sz="1200" b="0" i="0" u="none" strike="noStrike" kern="1200" dirty="0">
                <a:solidFill>
                  <a:schemeClr val="tx1"/>
                </a:solidFill>
                <a:effectLst/>
                <a:latin typeface="+mn-lt"/>
                <a:ea typeface="+mn-ea"/>
                <a:cs typeface="+mn-cs"/>
                <a:hlinkClick r:id="rId6"/>
              </a:rPr>
              <a:t>DNS TODO</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a:t>
            </a:r>
            <a:r>
              <a:rPr lang="en" altLang="zh-CN" sz="1200" b="0" i="0" u="none" strike="noStrike" kern="1200" dirty="0">
                <a:solidFill>
                  <a:schemeClr val="tx1"/>
                </a:solidFill>
                <a:effectLst/>
                <a:latin typeface="+mn-lt"/>
                <a:ea typeface="+mn-ea"/>
                <a:cs typeface="+mn-cs"/>
                <a:hlinkClick r:id="rId4"/>
              </a:rPr>
              <a:t>HTTP&amp;API</a:t>
            </a:r>
            <a:r>
              <a:rPr lang="zh-CN" altLang="en-US" sz="1200" b="0" i="0" kern="1200" dirty="0">
                <a:solidFill>
                  <a:schemeClr val="tx1"/>
                </a:solidFill>
                <a:effectLst/>
                <a:latin typeface="+mn-lt"/>
                <a:ea typeface="+mn-ea"/>
                <a:cs typeface="+mn-cs"/>
              </a:rPr>
              <a:t>查找和发现服务。</a:t>
            </a:r>
          </a:p>
          <a:p>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提供对服务的实时的健康检查，阻止向不健康的主机或服务实例发送请求。</a:t>
            </a:r>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支持传输层 </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PING </a:t>
            </a:r>
            <a:r>
              <a:rPr lang="zh-CN" altLang="en-US" sz="1200" b="0" i="0" kern="1200" dirty="0">
                <a:solidFill>
                  <a:schemeClr val="tx1"/>
                </a:solidFill>
                <a:effectLst/>
                <a:latin typeface="+mn-lt"/>
                <a:ea typeface="+mn-ea"/>
                <a:cs typeface="+mn-cs"/>
              </a:rPr>
              <a:t>或 </a:t>
            </a:r>
            <a:r>
              <a:rPr lang="en"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和应用层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 </a:t>
            </a:r>
            <a:r>
              <a:rPr lang="en" altLang="zh-CN" sz="1200" b="0" i="0" kern="1200" dirty="0">
                <a:solidFill>
                  <a:schemeClr val="tx1"/>
                </a:solidFill>
                <a:effectLst/>
                <a:latin typeface="+mn-lt"/>
                <a:ea typeface="+mn-ea"/>
                <a:cs typeface="+mn-cs"/>
              </a:rPr>
              <a:t>HTTP</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MySQL</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用户自定义）的健康检查。 对于复杂的云环境和网络拓扑环境中（如 </a:t>
            </a:r>
            <a:r>
              <a:rPr lang="en" altLang="zh-CN" sz="1200" b="0" i="0" kern="1200" dirty="0">
                <a:solidFill>
                  <a:schemeClr val="tx1"/>
                </a:solidFill>
                <a:effectLst/>
                <a:latin typeface="+mn-lt"/>
                <a:ea typeface="+mn-ea"/>
                <a:cs typeface="+mn-cs"/>
              </a:rPr>
              <a:t>VPC</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边缘网络等）服务的健康检查，</a:t>
            </a:r>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提供了 </a:t>
            </a:r>
            <a:r>
              <a:rPr lang="en"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上报模式和服务端主动检测</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种健康检查模式。</a:t>
            </a:r>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还提供了统一的健康检查仪表盘，帮助您根据健康状态管理服务的可用性及流量。</a:t>
            </a:r>
          </a:p>
          <a:p>
            <a:r>
              <a:rPr lang="zh-CN" altLang="en-US" sz="1200" b="1" i="0" kern="1200" dirty="0">
                <a:solidFill>
                  <a:schemeClr val="tx1"/>
                </a:solidFill>
                <a:effectLst/>
                <a:latin typeface="+mn-lt"/>
                <a:ea typeface="+mn-ea"/>
                <a:cs typeface="+mn-cs"/>
              </a:rPr>
              <a:t>动态配置服务</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动态配置服务可以让您以中心化、外部化和动态化的方式管理所有环境的应用配置和服务配置。</a:t>
            </a:r>
          </a:p>
          <a:p>
            <a:r>
              <a:rPr lang="zh-CN" altLang="en-US" sz="1200" b="0" i="0" kern="1200" dirty="0">
                <a:solidFill>
                  <a:schemeClr val="tx1"/>
                </a:solidFill>
                <a:effectLst/>
                <a:latin typeface="+mn-lt"/>
                <a:ea typeface="+mn-ea"/>
                <a:cs typeface="+mn-cs"/>
              </a:rPr>
              <a:t>动态配置消除了配置变更时重新部署应用和服务的需要，让配置管理变得更加高效和敏捷。</a:t>
            </a:r>
          </a:p>
          <a:p>
            <a:r>
              <a:rPr lang="zh-CN" altLang="en-US" sz="1200" b="0" i="0" kern="1200" dirty="0">
                <a:solidFill>
                  <a:schemeClr val="tx1"/>
                </a:solidFill>
                <a:effectLst/>
                <a:latin typeface="+mn-lt"/>
                <a:ea typeface="+mn-ea"/>
                <a:cs typeface="+mn-cs"/>
              </a:rPr>
              <a:t>配置中心化管理让实现无状态服务变得更简单，让服务按需弹性扩展变得更容易。</a:t>
            </a:r>
          </a:p>
          <a:p>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提供了一个简洁易用的</a:t>
            </a:r>
            <a:r>
              <a:rPr lang="en" altLang="zh-CN" sz="1200" b="0" i="0" kern="1200" dirty="0">
                <a:solidFill>
                  <a:schemeClr val="tx1"/>
                </a:solidFill>
                <a:effectLst/>
                <a:latin typeface="+mn-lt"/>
                <a:ea typeface="+mn-ea"/>
                <a:cs typeface="+mn-cs"/>
              </a:rPr>
              <a:t>UI (</a:t>
            </a:r>
            <a:r>
              <a:rPr lang="zh-CN" altLang="en-US" sz="1200" b="0" i="0" u="none" strike="noStrike" kern="1200" dirty="0">
                <a:solidFill>
                  <a:schemeClr val="tx1"/>
                </a:solidFill>
                <a:effectLst/>
                <a:latin typeface="+mn-lt"/>
                <a:ea typeface="+mn-ea"/>
                <a:cs typeface="+mn-cs"/>
                <a:hlinkClick r:id="rId7"/>
              </a:rPr>
              <a:t>控制台样例 </a:t>
            </a:r>
            <a:r>
              <a:rPr lang="en" altLang="zh-CN" sz="1200" b="0" i="0" u="none" strike="noStrike" kern="1200" dirty="0">
                <a:solidFill>
                  <a:schemeClr val="tx1"/>
                </a:solidFill>
                <a:effectLst/>
                <a:latin typeface="+mn-lt"/>
                <a:ea typeface="+mn-ea"/>
                <a:cs typeface="+mn-cs"/>
                <a:hlinkClick r:id="rId7"/>
              </a:rPr>
              <a:t>Demo</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帮助您管理所有的服务和应用的配置。</a:t>
            </a:r>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还提供包括配置版本跟踪、金丝雀发布、一键回滚配置以及客户端配置更新状态跟踪在内的一系列开箱即用的配置管理特性，帮助您更安全地在生产环境中管理配置变更和降低配置变更带来的风险。</a:t>
            </a:r>
          </a:p>
          <a:p>
            <a:r>
              <a:rPr lang="zh-CN" altLang="en-US" sz="1200" b="1" i="0" kern="1200" dirty="0">
                <a:solidFill>
                  <a:schemeClr val="tx1"/>
                </a:solidFill>
                <a:effectLst/>
                <a:latin typeface="+mn-lt"/>
                <a:ea typeface="+mn-ea"/>
                <a:cs typeface="+mn-cs"/>
              </a:rPr>
              <a:t>动态 </a:t>
            </a:r>
            <a:r>
              <a:rPr lang="en" altLang="zh-CN" sz="1200" b="1" i="0" kern="1200" dirty="0">
                <a:solidFill>
                  <a:schemeClr val="tx1"/>
                </a:solidFill>
                <a:effectLst/>
                <a:latin typeface="+mn-lt"/>
                <a:ea typeface="+mn-ea"/>
                <a:cs typeface="+mn-cs"/>
              </a:rPr>
              <a:t>DNS </a:t>
            </a:r>
            <a:r>
              <a:rPr lang="zh-CN" altLang="en-US" sz="1200" b="1" i="0" kern="1200" dirty="0">
                <a:solidFill>
                  <a:schemeClr val="tx1"/>
                </a:solidFill>
                <a:effectLst/>
                <a:latin typeface="+mn-lt"/>
                <a:ea typeface="+mn-ea"/>
                <a:cs typeface="+mn-cs"/>
              </a:rPr>
              <a:t>服务</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动态 </a:t>
            </a:r>
            <a:r>
              <a:rPr lang="en"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服务支持权重路由，让您更容易地实现中间层负载均衡、更灵活的路由策略、流量控制以及数据中心内网的简单</a:t>
            </a:r>
            <a:r>
              <a:rPr lang="en"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解析服务。动态</a:t>
            </a:r>
            <a:r>
              <a:rPr lang="en"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服务还能让您更容易地实现以 </a:t>
            </a:r>
            <a:r>
              <a:rPr lang="en"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协议为基础的服务发现，以帮助您消除耦合到厂商私有服务发现 </a:t>
            </a:r>
            <a:r>
              <a:rPr lang="en"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上的风险。</a:t>
            </a:r>
          </a:p>
          <a:p>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提供了一些简单的 </a:t>
            </a:r>
            <a:r>
              <a:rPr lang="en" altLang="zh-CN" sz="1200" b="0" i="0" u="none" strike="noStrike" kern="1200" dirty="0">
                <a:solidFill>
                  <a:schemeClr val="tx1"/>
                </a:solidFill>
                <a:effectLst/>
                <a:latin typeface="+mn-lt"/>
                <a:ea typeface="+mn-ea"/>
                <a:cs typeface="+mn-cs"/>
                <a:hlinkClick r:id="rId6"/>
              </a:rPr>
              <a:t>DNS APIs TODO</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帮助您管理服务的关联域名和可用的 </a:t>
            </a:r>
            <a:r>
              <a:rPr lang="en" altLang="zh-CN" sz="1200" b="0" i="0" kern="1200" dirty="0">
                <a:solidFill>
                  <a:schemeClr val="tx1"/>
                </a:solidFill>
                <a:effectLst/>
                <a:latin typeface="+mn-lt"/>
                <a:ea typeface="+mn-ea"/>
                <a:cs typeface="+mn-cs"/>
              </a:rPr>
              <a:t>IP:PORT </a:t>
            </a:r>
            <a:r>
              <a:rPr lang="zh-CN" altLang="en-US" sz="1200" b="0" i="0" kern="1200" dirty="0">
                <a:solidFill>
                  <a:schemeClr val="tx1"/>
                </a:solidFill>
                <a:effectLst/>
                <a:latin typeface="+mn-lt"/>
                <a:ea typeface="+mn-ea"/>
                <a:cs typeface="+mn-cs"/>
              </a:rPr>
              <a:t>列表</a:t>
            </a:r>
            <a:r>
              <a:rPr lang="en-US" altLang="zh-CN"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服务及其元数据管理</a:t>
            </a:r>
            <a:endParaRPr lang="zh-CN" altLang="en-US"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能让您从微服务平台建设的视角管理数据中心的所有服务及元数据，包括管理服务的描述、生命周期、服务的静态依赖分析、服务的健康状态、服务的流量管理、路由及安全策略、服务的 </a:t>
            </a:r>
            <a:r>
              <a:rPr lang="en"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以及最首要的 </a:t>
            </a:r>
            <a:r>
              <a:rPr lang="en" altLang="zh-CN" sz="1200" b="0" i="0" kern="1200" dirty="0">
                <a:solidFill>
                  <a:schemeClr val="tx1"/>
                </a:solidFill>
                <a:effectLst/>
                <a:latin typeface="+mn-lt"/>
                <a:ea typeface="+mn-ea"/>
                <a:cs typeface="+mn-cs"/>
              </a:rPr>
              <a:t>metrics </a:t>
            </a:r>
            <a:r>
              <a:rPr lang="zh-CN" altLang="en-US" sz="1200" b="0" i="0" kern="1200" dirty="0">
                <a:solidFill>
                  <a:schemeClr val="tx1"/>
                </a:solidFill>
                <a:effectLst/>
                <a:latin typeface="+mn-lt"/>
                <a:ea typeface="+mn-ea"/>
                <a:cs typeface="+mn-cs"/>
              </a:rPr>
              <a:t>统计数据。</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a:t>
            </a:fld>
            <a:endParaRPr kumimoji="1" lang="zh-CN" altLang="en-US"/>
          </a:p>
        </p:txBody>
      </p:sp>
    </p:spTree>
    <p:extLst>
      <p:ext uri="{BB962C8B-B14F-4D97-AF65-F5344CB8AC3E}">
        <p14:creationId xmlns:p14="http://schemas.microsoft.com/office/powerpoint/2010/main" val="4075542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核心模型组件设计</a:t>
            </a:r>
          </a:p>
          <a:p>
            <a:r>
              <a:rPr lang="zh-CN" altLang="en-US" b="1" dirty="0">
                <a:effectLst/>
              </a:rPr>
              <a:t>图片太模糊看不清。。。</a:t>
            </a:r>
          </a:p>
          <a:p>
            <a:r>
              <a:rPr kumimoji="1" lang="zh-CN" altLang="en-US" dirty="0"/>
              <a:t>图片地址：</a:t>
            </a:r>
            <a:r>
              <a:rPr kumimoji="1" lang="en" altLang="zh-CN" dirty="0"/>
              <a:t>https://</a:t>
            </a:r>
            <a:r>
              <a:rPr kumimoji="1" lang="en" altLang="zh-CN" dirty="0" err="1"/>
              <a:t>cdn.nlark.com</a:t>
            </a:r>
            <a:r>
              <a:rPr kumimoji="1" lang="en" altLang="zh-CN" dirty="0"/>
              <a:t>/</a:t>
            </a:r>
            <a:r>
              <a:rPr kumimoji="1" lang="en" altLang="zh-CN" dirty="0" err="1"/>
              <a:t>yuque</a:t>
            </a:r>
            <a:r>
              <a:rPr kumimoji="1" lang="en" altLang="zh-CN" dirty="0"/>
              <a:t>/0/2020/</a:t>
            </a:r>
            <a:r>
              <a:rPr kumimoji="1" lang="en" altLang="zh-CN" dirty="0" err="1"/>
              <a:t>png</a:t>
            </a:r>
            <a:r>
              <a:rPr kumimoji="1" lang="en" altLang="zh-CN" dirty="0"/>
              <a:t>/2393712/1600395186065-51216d74-eef6-458c-8cea-9a34b139d47f.png?x-oss-process=image%2Fresize%2Cw_750%2Climit_0</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21</a:t>
            </a:fld>
            <a:endParaRPr kumimoji="1" lang="zh-CN" altLang="en-US"/>
          </a:p>
        </p:txBody>
      </p:sp>
    </p:spTree>
    <p:extLst>
      <p:ext uri="{BB962C8B-B14F-4D97-AF65-F5344CB8AC3E}">
        <p14:creationId xmlns:p14="http://schemas.microsoft.com/office/powerpoint/2010/main" val="1825625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b="1" dirty="0"/>
              <a:t>解决</a:t>
            </a:r>
            <a:r>
              <a:rPr lang="zh-CN" altLang="en-US" b="1" dirty="0"/>
              <a:t>：</a:t>
            </a:r>
            <a:r>
              <a:rPr lang="zh-CN" altLang="en-US" dirty="0"/>
              <a:t>管理集群内的 </a:t>
            </a:r>
            <a:r>
              <a:rPr lang="en" altLang="zh-CN" dirty="0" err="1"/>
              <a:t>Nacos</a:t>
            </a:r>
            <a:r>
              <a:rPr lang="en" altLang="zh-CN" dirty="0"/>
              <a:t> </a:t>
            </a:r>
            <a:r>
              <a:rPr lang="zh-CN" altLang="en-US" dirty="0"/>
              <a:t>成员节点信息，而这，就是 </a:t>
            </a:r>
            <a:r>
              <a:rPr lang="en" altLang="zh-CN" dirty="0" err="1"/>
              <a:t>Nacos</a:t>
            </a:r>
            <a:r>
              <a:rPr lang="en" altLang="zh-CN" dirty="0"/>
              <a:t> </a:t>
            </a:r>
            <a:r>
              <a:rPr lang="zh-CN" altLang="en-US" dirty="0"/>
              <a:t>内部的寻址机制。</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err="1"/>
              <a:t>MemberLookup</a:t>
            </a:r>
            <a:endParaRPr lang="en"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b="1" dirty="0"/>
              <a:t>单机</a:t>
            </a:r>
            <a:r>
              <a:rPr lang="zh-CN" altLang="en-US" b="1" dirty="0"/>
              <a:t>寻址：</a:t>
            </a:r>
            <a:r>
              <a:rPr lang="en" altLang="zh-CN" dirty="0" err="1"/>
              <a:t>StandaloneMemberLookup</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rPr>
              <a:t>文件寻址：</a:t>
            </a:r>
            <a:r>
              <a:rPr lang="en" altLang="zh-CN" dirty="0" err="1"/>
              <a:t>FileConfigMemberLookup</a:t>
            </a:r>
            <a:r>
              <a:rPr lang="zh-CN" altLang="en-US" dirty="0"/>
              <a:t> （节点维护 </a:t>
            </a:r>
            <a:r>
              <a:rPr lang="en" altLang="zh-CN" dirty="0" err="1"/>
              <a:t>cluster.conf</a:t>
            </a:r>
            <a:r>
              <a:rPr lang="zh-CN" altLang="en-US" dirty="0"/>
              <a:t>）</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rPr>
              <a:t>地址服务器寻址：</a:t>
            </a:r>
            <a:r>
              <a:rPr lang="en" altLang="zh-CN" dirty="0" err="1"/>
              <a:t>AddressServerMemberLookup</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地址服务器寻址模式是 </a:t>
            </a:r>
            <a:r>
              <a:rPr lang="en" altLang="zh-CN" dirty="0" err="1">
                <a:effectLst/>
              </a:rPr>
              <a:t>Nacos</a:t>
            </a:r>
            <a:r>
              <a:rPr lang="en" altLang="zh-CN" dirty="0">
                <a:effectLst/>
              </a:rPr>
              <a:t> </a:t>
            </a:r>
            <a:r>
              <a:rPr lang="zh-CN" altLang="en-US" dirty="0">
                <a:effectLst/>
              </a:rPr>
              <a:t>官方推荐的一种集群成员节点信息管理，该模式利用了一个简易的 </a:t>
            </a:r>
            <a:r>
              <a:rPr lang="en" altLang="zh-CN" dirty="0">
                <a:effectLst/>
              </a:rPr>
              <a:t>web </a:t>
            </a:r>
            <a:r>
              <a:rPr lang="zh-CN" altLang="en-US" dirty="0">
                <a:effectLst/>
              </a:rPr>
              <a:t>服务器，用于管理 </a:t>
            </a:r>
            <a:r>
              <a:rPr lang="en" altLang="zh-CN" dirty="0" err="1">
                <a:effectLst/>
              </a:rPr>
              <a:t>cluster.conf</a:t>
            </a:r>
            <a:r>
              <a:rPr lang="en" altLang="zh-CN" dirty="0">
                <a:effectLst/>
              </a:rPr>
              <a:t> </a:t>
            </a:r>
            <a:r>
              <a:rPr lang="zh-CN" altLang="en-US" dirty="0">
                <a:effectLst/>
              </a:rPr>
              <a:t>文件的内容信息，这样，运维人员只需要管理这一份集群成员节点内容即可，而每个</a:t>
            </a:r>
            <a:r>
              <a:rPr lang="en" altLang="zh-CN" dirty="0" err="1">
                <a:effectLst/>
              </a:rPr>
              <a:t>Nacos</a:t>
            </a:r>
            <a:r>
              <a:rPr lang="en" altLang="zh-CN" dirty="0">
                <a:effectLst/>
              </a:rPr>
              <a:t> </a:t>
            </a:r>
            <a:r>
              <a:rPr lang="zh-CN" altLang="en-US" dirty="0">
                <a:effectLst/>
              </a:rPr>
              <a:t>成员节点，只需要向这个 </a:t>
            </a:r>
            <a:r>
              <a:rPr lang="en" altLang="zh-CN" dirty="0">
                <a:effectLst/>
              </a:rPr>
              <a:t>web </a:t>
            </a:r>
            <a:r>
              <a:rPr lang="zh-CN" altLang="en-US" dirty="0">
                <a:effectLst/>
              </a:rPr>
              <a:t>节点定时请求当前最新的集群成员节点列表信息即可。</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r>
              <a:rPr lang="zh-CN" altLang="en-US" b="1" dirty="0">
                <a:effectLst/>
              </a:rPr>
              <a:t>集群节点自动扩缩容</a:t>
            </a:r>
          </a:p>
          <a:p>
            <a:r>
              <a:rPr lang="zh-CN" altLang="en-US" dirty="0">
                <a:effectLst/>
              </a:rPr>
              <a:t>目前，</a:t>
            </a:r>
            <a:r>
              <a:rPr lang="en" altLang="zh-CN" dirty="0" err="1">
                <a:effectLst/>
              </a:rPr>
              <a:t>Nacos</a:t>
            </a:r>
            <a:r>
              <a:rPr lang="en" altLang="zh-CN" dirty="0">
                <a:effectLst/>
              </a:rPr>
              <a:t> </a:t>
            </a:r>
            <a:r>
              <a:rPr lang="zh-CN" altLang="en-US" dirty="0">
                <a:effectLst/>
              </a:rPr>
              <a:t>的集群节点管理，还都是属于人工操作，因此，未来期望能够基于寻址模式，实现集群节点自动管理的功能，能够实现新的节点上线时，只需要知道原有集群中的一个节点信息，就可以在一定时间内，顺利加入原有 </a:t>
            </a:r>
            <a:r>
              <a:rPr lang="en" altLang="zh-CN" dirty="0" err="1">
                <a:effectLst/>
              </a:rPr>
              <a:t>Nacos</a:t>
            </a:r>
            <a:r>
              <a:rPr lang="en" altLang="zh-CN" dirty="0">
                <a:effectLst/>
              </a:rPr>
              <a:t> </a:t>
            </a:r>
            <a:r>
              <a:rPr lang="zh-CN" altLang="en-US" dirty="0">
                <a:effectLst/>
              </a:rPr>
              <a:t>集群中；同时，也能够自行发现不存活的节点，自动将其从集群可用节点列表中剔出。这一块的逻辑实现，其实就类似 </a:t>
            </a:r>
            <a:r>
              <a:rPr lang="en" altLang="zh-CN" dirty="0">
                <a:effectLst/>
              </a:rPr>
              <a:t>Consul </a:t>
            </a:r>
            <a:r>
              <a:rPr lang="zh-CN" altLang="en-US" dirty="0">
                <a:effectLst/>
              </a:rPr>
              <a:t>的 </a:t>
            </a:r>
            <a:r>
              <a:rPr lang="en" altLang="zh-CN" dirty="0">
                <a:effectLst/>
              </a:rPr>
              <a:t>Gossip </a:t>
            </a:r>
            <a:r>
              <a:rPr lang="zh-CN" altLang="en-US" dirty="0">
                <a:effectLst/>
              </a:rPr>
              <a:t>协议。</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22</a:t>
            </a:fld>
            <a:endParaRPr kumimoji="1" lang="zh-CN" altLang="en-US"/>
          </a:p>
        </p:txBody>
      </p:sp>
    </p:spTree>
    <p:extLst>
      <p:ext uri="{BB962C8B-B14F-4D97-AF65-F5344CB8AC3E}">
        <p14:creationId xmlns:p14="http://schemas.microsoft.com/office/powerpoint/2010/main" val="749003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www.yuque.com</a:t>
            </a:r>
            <a:r>
              <a:rPr kumimoji="1" lang="en" altLang="zh-CN" dirty="0"/>
              <a:t>/</a:t>
            </a:r>
            <a:r>
              <a:rPr kumimoji="1" lang="en" altLang="zh-CN" dirty="0" err="1"/>
              <a:t>nacos</a:t>
            </a:r>
            <a:r>
              <a:rPr kumimoji="1" lang="en" altLang="zh-CN" dirty="0"/>
              <a:t>/</a:t>
            </a:r>
            <a:r>
              <a:rPr kumimoji="1" lang="en" altLang="zh-CN" dirty="0" err="1"/>
              <a:t>ebook</a:t>
            </a:r>
            <a:r>
              <a:rPr kumimoji="1" lang="en" altLang="zh-CN" dirty="0"/>
              <a:t>/</a:t>
            </a:r>
            <a:r>
              <a:rPr kumimoji="1" lang="en" altLang="zh-CN" dirty="0" err="1"/>
              <a:t>ynstox</a:t>
            </a:r>
            <a:endParaRPr kumimoji="1"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effectLst/>
              </a:rPr>
              <a:t>Zookeeper </a:t>
            </a:r>
            <a:r>
              <a:rPr lang="zh-CN" altLang="en-US" dirty="0">
                <a:effectLst/>
              </a:rPr>
              <a:t>没有针对服务发现设计数据模型，它的数据是以一种更加抽象的树形 </a:t>
            </a:r>
            <a:r>
              <a:rPr lang="en" altLang="zh-CN" dirty="0">
                <a:effectLst/>
              </a:rPr>
              <a:t>K-V </a:t>
            </a:r>
            <a:r>
              <a:rPr lang="zh-CN" altLang="en-US" dirty="0">
                <a:effectLst/>
              </a:rPr>
              <a:t>组织的，因此理论上可以存储任何语义的数据。而 </a:t>
            </a:r>
            <a:r>
              <a:rPr lang="en" altLang="zh-CN" dirty="0">
                <a:effectLst/>
              </a:rPr>
              <a:t>Eureka </a:t>
            </a:r>
            <a:r>
              <a:rPr lang="zh-CN" altLang="en-US" dirty="0">
                <a:effectLst/>
              </a:rPr>
              <a:t>或者 </a:t>
            </a:r>
            <a:r>
              <a:rPr lang="en" altLang="zh-CN" dirty="0">
                <a:effectLst/>
              </a:rPr>
              <a:t>Consul </a:t>
            </a:r>
            <a:r>
              <a:rPr lang="zh-CN" altLang="en-US" dirty="0">
                <a:effectLst/>
              </a:rPr>
              <a:t>都是做到了实例级别的数据扩展，这可以满足大部分的场景，不过无法满足大规模和多环境的服务数据存储。</a:t>
            </a:r>
            <a:r>
              <a:rPr lang="en" altLang="zh-CN" dirty="0" err="1">
                <a:effectLst/>
              </a:rPr>
              <a:t>Nacos</a:t>
            </a:r>
            <a:r>
              <a:rPr lang="en" altLang="zh-CN" dirty="0">
                <a:effectLst/>
              </a:rPr>
              <a:t> </a:t>
            </a:r>
            <a:r>
              <a:rPr lang="zh-CN" altLang="en-US" dirty="0">
                <a:effectLst/>
              </a:rPr>
              <a:t>在经过内部多年生产经验后提炼出的数据模型，则是一种服务</a:t>
            </a:r>
            <a:r>
              <a:rPr lang="en-US" altLang="zh-CN" dirty="0">
                <a:effectLst/>
              </a:rPr>
              <a:t>-</a:t>
            </a:r>
            <a:r>
              <a:rPr lang="zh-CN" altLang="en-US" dirty="0">
                <a:effectLst/>
              </a:rPr>
              <a:t>集群</a:t>
            </a:r>
            <a:r>
              <a:rPr lang="en-US" altLang="zh-CN" dirty="0">
                <a:effectLst/>
              </a:rPr>
              <a:t>-</a:t>
            </a:r>
            <a:r>
              <a:rPr lang="zh-CN" altLang="en-US" dirty="0">
                <a:effectLst/>
              </a:rPr>
              <a:t>实例的三层模型。如上文所说，这样基本可以满足服务在所有场景下的数据存储和管理。</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23</a:t>
            </a:fld>
            <a:endParaRPr kumimoji="1" lang="zh-CN" altLang="en-US"/>
          </a:p>
        </p:txBody>
      </p:sp>
    </p:spTree>
    <p:extLst>
      <p:ext uri="{BB962C8B-B14F-4D97-AF65-F5344CB8AC3E}">
        <p14:creationId xmlns:p14="http://schemas.microsoft.com/office/powerpoint/2010/main" val="296538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第一部分是 </a:t>
            </a:r>
            <a:r>
              <a:rPr lang="en" altLang="zh-CN" dirty="0"/>
              <a:t>Server </a:t>
            </a:r>
            <a:r>
              <a:rPr lang="zh-CN" altLang="en-US" dirty="0"/>
              <a:t>间一致性协议，一个是 </a:t>
            </a:r>
            <a:r>
              <a:rPr lang="en" altLang="zh-CN" dirty="0"/>
              <a:t>SDK </a:t>
            </a:r>
            <a:r>
              <a:rPr lang="zh-CN" altLang="en-US" dirty="0"/>
              <a:t>与 </a:t>
            </a:r>
            <a:r>
              <a:rPr lang="en" altLang="zh-CN" dirty="0"/>
              <a:t>Server </a:t>
            </a:r>
            <a:r>
              <a:rPr lang="zh-CN" altLang="en-US" dirty="0"/>
              <a:t>的一致性协议，配置作为分布式系统中非强一致数据，在出现脑裂的时候可用性高于一致性（推测应该是</a:t>
            </a:r>
            <a:r>
              <a:rPr lang="en-US" altLang="zh-CN" dirty="0" err="1"/>
              <a:t>sdk</a:t>
            </a:r>
            <a:r>
              <a:rPr lang="zh-CN" altLang="en-US" dirty="0"/>
              <a:t>和</a:t>
            </a:r>
            <a:r>
              <a:rPr lang="en-US" altLang="zh-CN" dirty="0"/>
              <a:t>server</a:t>
            </a:r>
            <a:r>
              <a:rPr lang="zh-CN" altLang="en-US" dirty="0"/>
              <a:t>端），因此阿里配置中心是采用 </a:t>
            </a:r>
            <a:r>
              <a:rPr lang="en" altLang="zh-CN" dirty="0"/>
              <a:t>AP </a:t>
            </a:r>
            <a:r>
              <a:rPr lang="zh-CN" altLang="en-US" dirty="0"/>
              <a:t>一致性协议。</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24</a:t>
            </a:fld>
            <a:endParaRPr kumimoji="1" lang="zh-CN" altLang="en-US"/>
          </a:p>
        </p:txBody>
      </p:sp>
    </p:spTree>
    <p:extLst>
      <p:ext uri="{BB962C8B-B14F-4D97-AF65-F5344CB8AC3E}">
        <p14:creationId xmlns:p14="http://schemas.microsoft.com/office/powerpoint/2010/main" val="952163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示例包：</a:t>
            </a:r>
            <a:r>
              <a:rPr kumimoji="1" lang="en" altLang="zh-CN" dirty="0"/>
              <a:t>https://</a:t>
            </a:r>
            <a:r>
              <a:rPr kumimoji="1" lang="en" altLang="zh-CN" dirty="0" err="1"/>
              <a:t>github.com</a:t>
            </a:r>
            <a:r>
              <a:rPr kumimoji="1" lang="en" altLang="zh-CN" dirty="0"/>
              <a:t>/</a:t>
            </a:r>
            <a:r>
              <a:rPr kumimoji="1" lang="en" altLang="zh-CN" dirty="0" err="1"/>
              <a:t>alibaba</a:t>
            </a:r>
            <a:r>
              <a:rPr kumimoji="1" lang="en" altLang="zh-CN" dirty="0"/>
              <a:t>/</a:t>
            </a:r>
            <a:r>
              <a:rPr kumimoji="1" lang="en" altLang="zh-CN" dirty="0" err="1"/>
              <a:t>nacos</a:t>
            </a:r>
            <a:r>
              <a:rPr kumimoji="1" lang="en" altLang="zh-CN" dirty="0"/>
              <a:t>/releases/download/2.1.0/nacos-server-2.1.0.zip</a:t>
            </a:r>
          </a:p>
          <a:p>
            <a:endParaRPr kumimoji="1" lang="en" altLang="zh-CN" dirty="0"/>
          </a:p>
          <a:p>
            <a:r>
              <a:rPr kumimoji="1" lang="zh-CN" altLang="en" dirty="0"/>
              <a:t>官方</a:t>
            </a:r>
            <a:r>
              <a:rPr kumimoji="1" lang="zh-CN" altLang="en-US" dirty="0"/>
              <a:t>文档：</a:t>
            </a:r>
            <a:r>
              <a:rPr kumimoji="1" lang="en" altLang="zh-CN" dirty="0"/>
              <a:t>https://</a:t>
            </a:r>
            <a:r>
              <a:rPr kumimoji="1" lang="en" altLang="zh-CN" dirty="0" err="1"/>
              <a:t>nacos.io</a:t>
            </a:r>
            <a:r>
              <a:rPr kumimoji="1" lang="en" altLang="zh-CN" dirty="0"/>
              <a:t>/</a:t>
            </a:r>
            <a:r>
              <a:rPr kumimoji="1" lang="en" altLang="zh-CN" dirty="0" err="1"/>
              <a:t>zh-cn</a:t>
            </a:r>
            <a:r>
              <a:rPr kumimoji="1" lang="en" altLang="zh-CN" dirty="0"/>
              <a:t>/docs/</a:t>
            </a:r>
            <a:r>
              <a:rPr kumimoji="1" lang="en" altLang="zh-CN" dirty="0" err="1"/>
              <a:t>deployment.html</a:t>
            </a:r>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25</a:t>
            </a:fld>
            <a:endParaRPr kumimoji="1" lang="zh-CN" altLang="en-US"/>
          </a:p>
        </p:txBody>
      </p:sp>
    </p:spTree>
    <p:extLst>
      <p:ext uri="{BB962C8B-B14F-4D97-AF65-F5344CB8AC3E}">
        <p14:creationId xmlns:p14="http://schemas.microsoft.com/office/powerpoint/2010/main" val="785045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git.saybot.net</a:t>
            </a:r>
            <a:r>
              <a:rPr kumimoji="1" lang="en-US" altLang="zh-CN" dirty="0"/>
              <a:t>/biotech/</a:t>
            </a:r>
            <a:r>
              <a:rPr kumimoji="1" lang="en-US" altLang="zh-CN" dirty="0" err="1"/>
              <a:t>nacos</a:t>
            </a:r>
            <a:r>
              <a:rPr kumimoji="1" lang="zh-CN" altLang="en-US" dirty="0"/>
              <a:t> </a:t>
            </a:r>
            <a:endParaRPr kumimoji="1" lang="en-US" altLang="zh-CN" dirty="0"/>
          </a:p>
          <a:p>
            <a:r>
              <a:rPr kumimoji="1" lang="zh-CN" altLang="en" dirty="0"/>
              <a:t>参考</a:t>
            </a:r>
            <a:r>
              <a:rPr kumimoji="1" lang="zh-CN" altLang="en-US" dirty="0"/>
              <a:t>命令示例：</a:t>
            </a:r>
            <a:endParaRPr kumimoji="1" lang="en" altLang="zh-CN" dirty="0"/>
          </a:p>
          <a:p>
            <a:r>
              <a:rPr lang="en" altLang="zh-CN" dirty="0"/>
              <a:t>git remote add upstream [</a:t>
            </a:r>
            <a:r>
              <a:rPr lang="zh-CN" altLang="en-US" dirty="0"/>
              <a:t>源项目 </a:t>
            </a:r>
            <a:r>
              <a:rPr lang="en" altLang="zh-CN" dirty="0"/>
              <a:t>URL]</a:t>
            </a:r>
          </a:p>
          <a:p>
            <a:r>
              <a:rPr lang="en" altLang="zh-CN" dirty="0"/>
              <a:t>git fetch upstream</a:t>
            </a:r>
            <a:endParaRPr kumimoji="1" lang="en" altLang="zh-CN" dirty="0"/>
          </a:p>
          <a:p>
            <a:r>
              <a:rPr lang="en" altLang="zh-CN" dirty="0"/>
              <a:t>git checkout master</a:t>
            </a:r>
          </a:p>
          <a:p>
            <a:r>
              <a:rPr lang="en" altLang="zh-CN" dirty="0"/>
              <a:t>git merge upstream/master</a:t>
            </a:r>
            <a:r>
              <a:rPr lang="zh-CN" altLang="en-US" dirty="0"/>
              <a:t>  </a:t>
            </a:r>
            <a:r>
              <a:rPr lang="en-US" altLang="zh-CN" dirty="0"/>
              <a:t>(</a:t>
            </a:r>
            <a:r>
              <a:rPr lang="zh-CN" altLang="en-US" dirty="0"/>
              <a:t>这是分支方式</a:t>
            </a:r>
            <a:r>
              <a:rPr lang="en-US" altLang="zh-CN" dirty="0"/>
              <a:t>)</a:t>
            </a:r>
          </a:p>
          <a:p>
            <a:r>
              <a:rPr lang="en" altLang="zh-CN" dirty="0"/>
              <a:t>git branch &lt;new-branch-name&gt; &lt;tag-name&gt;</a:t>
            </a:r>
            <a:r>
              <a:rPr lang="zh-CN" altLang="en-US" dirty="0"/>
              <a:t> </a:t>
            </a:r>
            <a:r>
              <a:rPr lang="en-US" altLang="zh-CN" dirty="0"/>
              <a:t>(tag</a:t>
            </a:r>
            <a:r>
              <a:rPr lang="zh-CN" altLang="en-US" dirty="0"/>
              <a:t>方式</a:t>
            </a:r>
            <a:r>
              <a:rPr lang="en-US" altLang="zh-CN" dirty="0"/>
              <a:t>)</a:t>
            </a:r>
          </a:p>
          <a:p>
            <a:r>
              <a:rPr lang="en" altLang="zh-CN" dirty="0"/>
              <a:t>git push</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27</a:t>
            </a:fld>
            <a:endParaRPr kumimoji="1" lang="zh-CN" altLang="en-US"/>
          </a:p>
        </p:txBody>
      </p:sp>
    </p:spTree>
    <p:extLst>
      <p:ext uri="{BB962C8B-B14F-4D97-AF65-F5344CB8AC3E}">
        <p14:creationId xmlns:p14="http://schemas.microsoft.com/office/powerpoint/2010/main" val="315753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segmentfault.com</a:t>
            </a:r>
            <a:r>
              <a:rPr kumimoji="1" lang="en" altLang="zh-CN" dirty="0"/>
              <a:t>/a/1190000023643843</a:t>
            </a:r>
          </a:p>
          <a:p>
            <a:endParaRPr kumimoji="1" lang="en" altLang="zh-CN" dirty="0"/>
          </a:p>
          <a:p>
            <a:r>
              <a:rPr lang="en" altLang="zh-CN" dirty="0"/>
              <a:t>git remote add upstream [</a:t>
            </a:r>
            <a:r>
              <a:rPr lang="zh-CN" altLang="en-US" dirty="0"/>
              <a:t>源项目 </a:t>
            </a:r>
            <a:r>
              <a:rPr lang="en" altLang="zh-CN" dirty="0"/>
              <a:t>URL]</a:t>
            </a:r>
          </a:p>
          <a:p>
            <a:r>
              <a:rPr lang="en" altLang="zh-CN" dirty="0"/>
              <a:t>git fetch upstream</a:t>
            </a:r>
            <a:endParaRPr kumimoji="1" lang="en" altLang="zh-CN" dirty="0"/>
          </a:p>
          <a:p>
            <a:r>
              <a:rPr lang="en" altLang="zh-CN" dirty="0"/>
              <a:t>git checkout master</a:t>
            </a:r>
          </a:p>
          <a:p>
            <a:r>
              <a:rPr lang="en" altLang="zh-CN" dirty="0"/>
              <a:t>git merge upstream/master</a:t>
            </a:r>
            <a:r>
              <a:rPr lang="zh-CN" altLang="en-US" dirty="0"/>
              <a:t>  </a:t>
            </a:r>
            <a:r>
              <a:rPr lang="en-US" altLang="zh-CN" dirty="0"/>
              <a:t>(</a:t>
            </a:r>
            <a:r>
              <a:rPr lang="zh-CN" altLang="en-US" dirty="0"/>
              <a:t>这是分支方式</a:t>
            </a:r>
            <a:r>
              <a:rPr lang="en-US" altLang="zh-CN" dirty="0"/>
              <a:t>)</a:t>
            </a:r>
          </a:p>
          <a:p>
            <a:r>
              <a:rPr lang="en" altLang="zh-CN" dirty="0"/>
              <a:t>git branch &lt;new-branch-name&gt; &lt;tag-name&gt;</a:t>
            </a:r>
            <a:r>
              <a:rPr lang="zh-CN" altLang="en-US" dirty="0"/>
              <a:t> </a:t>
            </a:r>
            <a:r>
              <a:rPr lang="en-US" altLang="zh-CN" dirty="0"/>
              <a:t>(tag</a:t>
            </a:r>
            <a:r>
              <a:rPr lang="zh-CN" altLang="en-US" dirty="0"/>
              <a:t>方式</a:t>
            </a:r>
            <a:r>
              <a:rPr lang="en-US" altLang="zh-CN" dirty="0"/>
              <a:t>)</a:t>
            </a:r>
          </a:p>
          <a:p>
            <a:r>
              <a:rPr lang="en" altLang="zh-CN" dirty="0"/>
              <a:t>git push</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28</a:t>
            </a:fld>
            <a:endParaRPr kumimoji="1" lang="zh-CN" altLang="en-US"/>
          </a:p>
        </p:txBody>
      </p:sp>
    </p:spTree>
    <p:extLst>
      <p:ext uri="{BB962C8B-B14F-4D97-AF65-F5344CB8AC3E}">
        <p14:creationId xmlns:p14="http://schemas.microsoft.com/office/powerpoint/2010/main" val="1902045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segmentfault.com</a:t>
            </a:r>
            <a:r>
              <a:rPr kumimoji="1" lang="en" altLang="zh-CN" dirty="0"/>
              <a:t>/a/1190000023643843</a:t>
            </a:r>
          </a:p>
          <a:p>
            <a:endParaRPr kumimoji="1" lang="en" altLang="zh-CN" dirty="0"/>
          </a:p>
          <a:p>
            <a:r>
              <a:rPr lang="en" altLang="zh-CN" dirty="0"/>
              <a:t>git remote add upstream [</a:t>
            </a:r>
            <a:r>
              <a:rPr lang="zh-CN" altLang="en-US" dirty="0"/>
              <a:t>源项目 </a:t>
            </a:r>
            <a:r>
              <a:rPr lang="en" altLang="zh-CN" dirty="0"/>
              <a:t>URL]</a:t>
            </a:r>
          </a:p>
          <a:p>
            <a:r>
              <a:rPr lang="en" altLang="zh-CN" dirty="0"/>
              <a:t>git fetch upstream</a:t>
            </a:r>
            <a:endParaRPr kumimoji="1" lang="en" altLang="zh-CN" dirty="0"/>
          </a:p>
          <a:p>
            <a:r>
              <a:rPr lang="en" altLang="zh-CN" dirty="0"/>
              <a:t>git checkout master</a:t>
            </a:r>
          </a:p>
          <a:p>
            <a:r>
              <a:rPr lang="en" altLang="zh-CN" dirty="0"/>
              <a:t>git merge upstream/master</a:t>
            </a:r>
            <a:r>
              <a:rPr lang="zh-CN" altLang="en-US" dirty="0"/>
              <a:t>  </a:t>
            </a:r>
            <a:r>
              <a:rPr lang="en-US" altLang="zh-CN" dirty="0"/>
              <a:t>(</a:t>
            </a:r>
            <a:r>
              <a:rPr lang="zh-CN" altLang="en-US" dirty="0"/>
              <a:t>这是分支方式</a:t>
            </a:r>
            <a:r>
              <a:rPr lang="en-US" altLang="zh-CN" dirty="0"/>
              <a:t>)</a:t>
            </a:r>
          </a:p>
          <a:p>
            <a:r>
              <a:rPr lang="en" altLang="zh-CN" dirty="0"/>
              <a:t>git branch &lt;new-branch-name&gt; &lt;tag-name&gt;</a:t>
            </a:r>
            <a:r>
              <a:rPr lang="zh-CN" altLang="en-US" dirty="0"/>
              <a:t> </a:t>
            </a:r>
            <a:r>
              <a:rPr lang="en-US" altLang="zh-CN" dirty="0"/>
              <a:t>(tag</a:t>
            </a:r>
            <a:r>
              <a:rPr lang="zh-CN" altLang="en-US" dirty="0"/>
              <a:t>方式</a:t>
            </a:r>
            <a:r>
              <a:rPr lang="en-US" altLang="zh-CN" dirty="0"/>
              <a:t>)</a:t>
            </a:r>
          </a:p>
          <a:p>
            <a:r>
              <a:rPr lang="en" altLang="zh-CN" dirty="0"/>
              <a:t>git push</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29</a:t>
            </a:fld>
            <a:endParaRPr kumimoji="1" lang="zh-CN" altLang="en-US"/>
          </a:p>
        </p:txBody>
      </p:sp>
    </p:spTree>
    <p:extLst>
      <p:ext uri="{BB962C8B-B14F-4D97-AF65-F5344CB8AC3E}">
        <p14:creationId xmlns:p14="http://schemas.microsoft.com/office/powerpoint/2010/main" val="1896943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Springboot</a:t>
            </a:r>
            <a:r>
              <a:rPr kumimoji="1" lang="zh-CN" altLang="en-US" dirty="0"/>
              <a:t>版本和</a:t>
            </a:r>
            <a:r>
              <a:rPr kumimoji="1" lang="en-US" altLang="zh-CN" dirty="0" err="1"/>
              <a:t>nacos</a:t>
            </a:r>
            <a:r>
              <a:rPr kumimoji="1" lang="zh-CN" altLang="en-US" dirty="0"/>
              <a:t> </a:t>
            </a:r>
            <a:r>
              <a:rPr kumimoji="1" lang="en-US" altLang="zh-CN" dirty="0"/>
              <a:t>start</a:t>
            </a:r>
            <a:r>
              <a:rPr kumimoji="1" lang="zh-CN" altLang="en-US" dirty="0"/>
              <a:t>的约定：</a:t>
            </a:r>
            <a:r>
              <a:rPr lang="en" altLang="zh-CN" sz="1200" b="0" i="0"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hlinkClick r:id="rId3"/>
              </a:rPr>
              <a:t>https://github.com/alibaba/spring-cloud-alibaba/wiki/%E7%89%88%E6%9C%AC%E8%AF%B4%E6%98%8E</a:t>
            </a:r>
            <a:endParaRPr lang="en"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其他参考：</a:t>
            </a:r>
            <a:r>
              <a:rPr lang="en" altLang="zh-CN" sz="1200" b="0" i="0" u="none" strike="noStrike" kern="1200" dirty="0">
                <a:solidFill>
                  <a:schemeClr val="tx1"/>
                </a:solidFill>
                <a:effectLst/>
                <a:latin typeface="+mn-lt"/>
                <a:ea typeface="+mn-ea"/>
                <a:cs typeface="+mn-cs"/>
              </a:rPr>
              <a:t>https://confluence.alo7.cn/pages/</a:t>
            </a:r>
            <a:r>
              <a:rPr lang="en" altLang="zh-CN" sz="1200" b="0" i="0" u="none" strike="noStrike" kern="1200" dirty="0" err="1">
                <a:solidFill>
                  <a:schemeClr val="tx1"/>
                </a:solidFill>
                <a:effectLst/>
                <a:latin typeface="+mn-lt"/>
                <a:ea typeface="+mn-ea"/>
                <a:cs typeface="+mn-cs"/>
              </a:rPr>
              <a:t>viewpage.action?pageId</a:t>
            </a:r>
            <a:r>
              <a:rPr lang="en" altLang="zh-CN" sz="1200" b="0" i="0" u="none" strike="noStrike" kern="1200" dirty="0">
                <a:solidFill>
                  <a:schemeClr val="tx1"/>
                </a:solidFill>
                <a:effectLst/>
                <a:latin typeface="+mn-lt"/>
                <a:ea typeface="+mn-ea"/>
                <a:cs typeface="+mn-cs"/>
              </a:rPr>
              <a:t>=73152995</a:t>
            </a:r>
          </a:p>
          <a:p>
            <a:endParaRPr kumimoji="1" lang="en" altLang="zh-CN" sz="1200" b="0" i="0" u="none" strike="noStrike" kern="1200" dirty="0">
              <a:solidFill>
                <a:schemeClr val="tx1"/>
              </a:solidFill>
              <a:effectLst/>
              <a:latin typeface="+mn-lt"/>
              <a:ea typeface="+mn-ea"/>
              <a:cs typeface="+mn-cs"/>
            </a:endParaRPr>
          </a:p>
          <a:p>
            <a:r>
              <a:rPr kumimoji="1" lang="en-US" altLang="zh-CN" sz="1200" b="0" i="0" u="none" strike="noStrike" kern="1200" dirty="0" err="1">
                <a:solidFill>
                  <a:schemeClr val="tx1"/>
                </a:solidFill>
                <a:effectLst/>
                <a:latin typeface="+mn-lt"/>
                <a:ea typeface="+mn-ea"/>
                <a:cs typeface="+mn-cs"/>
              </a:rPr>
              <a:t>Bootstrap.properties</a:t>
            </a:r>
            <a:r>
              <a:rPr kumimoji="1" lang="zh-CN" altLang="en-US" sz="1200" b="0" i="0" u="none" strike="noStrike" kern="1200" dirty="0">
                <a:solidFill>
                  <a:schemeClr val="tx1"/>
                </a:solidFill>
                <a:effectLst/>
                <a:latin typeface="+mn-lt"/>
                <a:ea typeface="+mn-ea"/>
                <a:cs typeface="+mn-cs"/>
              </a:rPr>
              <a:t>内容：</a:t>
            </a:r>
            <a:endParaRPr kumimoji="1" lang="en-US" altLang="zh-CN" sz="1200" b="0" i="0" u="none" strike="noStrike" kern="1200" dirty="0">
              <a:solidFill>
                <a:schemeClr val="tx1"/>
              </a:solidFill>
              <a:effectLst/>
              <a:latin typeface="+mn-lt"/>
              <a:ea typeface="+mn-ea"/>
              <a:cs typeface="+mn-cs"/>
            </a:endParaRPr>
          </a:p>
          <a:p>
            <a:r>
              <a:rPr lang="en" altLang="zh-CN" sz="1200" kern="1200" dirty="0" err="1">
                <a:solidFill>
                  <a:schemeClr val="tx1"/>
                </a:solidFill>
                <a:effectLst/>
                <a:latin typeface="+mn-lt"/>
                <a:ea typeface="+mn-ea"/>
                <a:cs typeface="+mn-cs"/>
              </a:rPr>
              <a:t>spring.cloud.nacos.config.server-addr</a:t>
            </a:r>
            <a:r>
              <a:rPr lang="en" altLang="zh-CN" sz="1200" kern="1200" dirty="0">
                <a:solidFill>
                  <a:schemeClr val="tx1"/>
                </a:solidFill>
                <a:effectLst/>
                <a:latin typeface="+mn-lt"/>
                <a:ea typeface="+mn-ea"/>
                <a:cs typeface="+mn-cs"/>
              </a:rPr>
              <a:t>=${NACOS_SERVER: http://</a:t>
            </a:r>
            <a:r>
              <a:rPr lang="en" altLang="zh-CN" sz="1200" kern="1200" dirty="0" err="1">
                <a:solidFill>
                  <a:schemeClr val="tx1"/>
                </a:solidFill>
                <a:effectLst/>
                <a:latin typeface="+mn-lt"/>
                <a:ea typeface="+mn-ea"/>
                <a:cs typeface="+mn-cs"/>
              </a:rPr>
              <a:t>nacos.beta.aigene.org.cn</a:t>
            </a:r>
            <a:r>
              <a:rPr lang="en" altLang="zh-CN" sz="1200" kern="1200" dirty="0">
                <a:solidFill>
                  <a:schemeClr val="tx1"/>
                </a:solidFill>
                <a:effectLst/>
                <a:latin typeface="+mn-lt"/>
                <a:ea typeface="+mn-ea"/>
                <a:cs typeface="+mn-cs"/>
              </a:rPr>
              <a:t>}</a:t>
            </a:r>
            <a:br>
              <a:rPr lang="en" altLang="zh-CN" sz="1200" kern="1200" dirty="0">
                <a:solidFill>
                  <a:schemeClr val="tx1"/>
                </a:solidFill>
                <a:effectLst/>
                <a:latin typeface="+mn-lt"/>
                <a:ea typeface="+mn-ea"/>
                <a:cs typeface="+mn-cs"/>
              </a:rPr>
            </a:br>
            <a:r>
              <a:rPr lang="en" altLang="zh-CN" sz="1200" kern="1200" dirty="0" err="1">
                <a:solidFill>
                  <a:schemeClr val="tx1"/>
                </a:solidFill>
                <a:effectLst/>
                <a:latin typeface="+mn-lt"/>
                <a:ea typeface="+mn-ea"/>
                <a:cs typeface="+mn-cs"/>
              </a:rPr>
              <a:t>spring.cloud.nacos.config.namespace</a:t>
            </a: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spring.profiles.active</a:t>
            </a:r>
            <a:r>
              <a:rPr lang="en" altLang="zh-CN" sz="1200" kern="1200" dirty="0">
                <a:solidFill>
                  <a:schemeClr val="tx1"/>
                </a:solidFill>
                <a:effectLst/>
                <a:latin typeface="+mn-lt"/>
                <a:ea typeface="+mn-ea"/>
                <a:cs typeface="+mn-cs"/>
              </a:rPr>
              <a:t>: beta}</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spring.cloud.nacos.discovery.enabled</a:t>
            </a:r>
            <a:r>
              <a:rPr lang="en" altLang="zh-CN" sz="1200" kern="1200" dirty="0">
                <a:solidFill>
                  <a:schemeClr val="tx1"/>
                </a:solidFill>
                <a:effectLst/>
                <a:latin typeface="+mn-lt"/>
                <a:ea typeface="+mn-ea"/>
                <a:cs typeface="+mn-cs"/>
              </a:rPr>
              <a:t>=true</a:t>
            </a:r>
            <a:br>
              <a:rPr lang="en" altLang="zh-CN" sz="1200" kern="1200" dirty="0">
                <a:solidFill>
                  <a:schemeClr val="tx1"/>
                </a:solidFill>
                <a:effectLst/>
                <a:latin typeface="+mn-lt"/>
                <a:ea typeface="+mn-ea"/>
                <a:cs typeface="+mn-cs"/>
              </a:rPr>
            </a:br>
            <a:r>
              <a:rPr lang="en" altLang="zh-CN" sz="1200" kern="1200" dirty="0" err="1">
                <a:solidFill>
                  <a:schemeClr val="tx1"/>
                </a:solidFill>
                <a:effectLst/>
                <a:latin typeface="+mn-lt"/>
                <a:ea typeface="+mn-ea"/>
                <a:cs typeface="+mn-cs"/>
              </a:rPr>
              <a:t>spring.cloud.nacos.discovery.server-addr</a:t>
            </a:r>
            <a:r>
              <a:rPr lang="en" altLang="zh-CN" sz="1200" kern="1200" dirty="0">
                <a:solidFill>
                  <a:schemeClr val="tx1"/>
                </a:solidFill>
                <a:effectLst/>
                <a:latin typeface="+mn-lt"/>
                <a:ea typeface="+mn-ea"/>
                <a:cs typeface="+mn-cs"/>
              </a:rPr>
              <a:t>=${NACOS_SERVER: http://</a:t>
            </a:r>
            <a:r>
              <a:rPr lang="en" altLang="zh-CN" sz="1200" kern="1200" dirty="0" err="1">
                <a:solidFill>
                  <a:schemeClr val="tx1"/>
                </a:solidFill>
                <a:effectLst/>
                <a:latin typeface="+mn-lt"/>
                <a:ea typeface="+mn-ea"/>
                <a:cs typeface="+mn-cs"/>
              </a:rPr>
              <a:t>nacos.beta.aigene.org.cn</a:t>
            </a:r>
            <a:r>
              <a:rPr lang="en" altLang="zh-CN" sz="1200" kern="1200" dirty="0">
                <a:solidFill>
                  <a:schemeClr val="tx1"/>
                </a:solidFill>
                <a:effectLst/>
                <a:latin typeface="+mn-lt"/>
                <a:ea typeface="+mn-ea"/>
                <a:cs typeface="+mn-cs"/>
              </a:rPr>
              <a:t>}</a:t>
            </a:r>
            <a:br>
              <a:rPr lang="en" altLang="zh-CN" sz="1200" kern="1200" dirty="0">
                <a:solidFill>
                  <a:schemeClr val="tx1"/>
                </a:solidFill>
                <a:effectLst/>
                <a:latin typeface="+mn-lt"/>
                <a:ea typeface="+mn-ea"/>
                <a:cs typeface="+mn-cs"/>
              </a:rPr>
            </a:br>
            <a:r>
              <a:rPr lang="en" altLang="zh-CN" sz="1200" kern="1200" dirty="0" err="1">
                <a:solidFill>
                  <a:schemeClr val="tx1"/>
                </a:solidFill>
                <a:effectLst/>
                <a:latin typeface="+mn-lt"/>
                <a:ea typeface="+mn-ea"/>
                <a:cs typeface="+mn-cs"/>
              </a:rPr>
              <a:t>spring.cloud.nacos.discovery.namespace</a:t>
            </a: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spring.profiles.active</a:t>
            </a:r>
            <a:r>
              <a:rPr lang="en" altLang="zh-CN" sz="1200" kern="1200" dirty="0">
                <a:solidFill>
                  <a:schemeClr val="tx1"/>
                </a:solidFill>
                <a:effectLst/>
                <a:latin typeface="+mn-lt"/>
                <a:ea typeface="+mn-ea"/>
                <a:cs typeface="+mn-cs"/>
              </a:rPr>
              <a:t>: beta}</a:t>
            </a:r>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30</a:t>
            </a:fld>
            <a:endParaRPr kumimoji="1" lang="zh-CN" altLang="en-US"/>
          </a:p>
        </p:txBody>
      </p:sp>
    </p:spTree>
    <p:extLst>
      <p:ext uri="{BB962C8B-B14F-4D97-AF65-F5344CB8AC3E}">
        <p14:creationId xmlns:p14="http://schemas.microsoft.com/office/powerpoint/2010/main" val="1030322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Springboot</a:t>
            </a:r>
            <a:r>
              <a:rPr kumimoji="1" lang="zh-CN" altLang="en-US" dirty="0"/>
              <a:t>版本和</a:t>
            </a:r>
            <a:r>
              <a:rPr kumimoji="1" lang="en-US" altLang="zh-CN" dirty="0" err="1"/>
              <a:t>nacos</a:t>
            </a:r>
            <a:r>
              <a:rPr kumimoji="1" lang="zh-CN" altLang="en-US" dirty="0"/>
              <a:t> </a:t>
            </a:r>
            <a:r>
              <a:rPr kumimoji="1" lang="en-US" altLang="zh-CN" dirty="0"/>
              <a:t>start</a:t>
            </a:r>
            <a:r>
              <a:rPr kumimoji="1" lang="zh-CN" altLang="en-US" dirty="0"/>
              <a:t>的约定：</a:t>
            </a:r>
            <a:r>
              <a:rPr lang="en" altLang="zh-CN" sz="1200" b="0" i="0"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hlinkClick r:id="rId3"/>
              </a:rPr>
              <a:t>https://github.com/alibaba/spring-cloud-alibaba/wiki/%E7%89%88%E6%9C%AC%E8%AF%B4%E6%98%8E</a:t>
            </a:r>
            <a:endParaRPr lang="en"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其他参考：</a:t>
            </a:r>
            <a:r>
              <a:rPr lang="en" altLang="zh-CN" sz="1200" b="0" i="0" u="none" strike="noStrike" kern="1200" dirty="0">
                <a:solidFill>
                  <a:schemeClr val="tx1"/>
                </a:solidFill>
                <a:effectLst/>
                <a:latin typeface="+mn-lt"/>
                <a:ea typeface="+mn-ea"/>
                <a:cs typeface="+mn-cs"/>
              </a:rPr>
              <a:t>https://confluence.alo7.cn/pages/</a:t>
            </a:r>
            <a:r>
              <a:rPr lang="en" altLang="zh-CN" sz="1200" b="0" i="0" u="none" strike="noStrike" kern="1200" dirty="0" err="1">
                <a:solidFill>
                  <a:schemeClr val="tx1"/>
                </a:solidFill>
                <a:effectLst/>
                <a:latin typeface="+mn-lt"/>
                <a:ea typeface="+mn-ea"/>
                <a:cs typeface="+mn-cs"/>
              </a:rPr>
              <a:t>viewpage.action?pageId</a:t>
            </a:r>
            <a:r>
              <a:rPr lang="en" altLang="zh-CN" sz="1200" b="0" i="0" u="none" strike="noStrike" kern="1200" dirty="0">
                <a:solidFill>
                  <a:schemeClr val="tx1"/>
                </a:solidFill>
                <a:effectLst/>
                <a:latin typeface="+mn-lt"/>
                <a:ea typeface="+mn-ea"/>
                <a:cs typeface="+mn-cs"/>
              </a:rPr>
              <a:t>=73152995</a:t>
            </a:r>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31</a:t>
            </a:fld>
            <a:endParaRPr kumimoji="1" lang="zh-CN" altLang="en-US"/>
          </a:p>
        </p:txBody>
      </p:sp>
    </p:spTree>
    <p:extLst>
      <p:ext uri="{BB962C8B-B14F-4D97-AF65-F5344CB8AC3E}">
        <p14:creationId xmlns:p14="http://schemas.microsoft.com/office/powerpoint/2010/main" val="2970197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特性大图：要从功能特性，非功能特性，全面介绍我们要解的问题域的特性诉求</a:t>
            </a:r>
          </a:p>
          <a:p>
            <a:r>
              <a:rPr lang="zh-CN" altLang="en-US" sz="1200" b="0" i="0" kern="1200" dirty="0">
                <a:solidFill>
                  <a:schemeClr val="tx1"/>
                </a:solidFill>
                <a:effectLst/>
                <a:latin typeface="+mn-lt"/>
                <a:ea typeface="+mn-ea"/>
                <a:cs typeface="+mn-cs"/>
              </a:rPr>
              <a:t>架构大图：通过清晰架构，让您快速进入 </a:t>
            </a:r>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世界</a:t>
            </a:r>
          </a:p>
          <a:p>
            <a:r>
              <a:rPr lang="zh-CN" altLang="en-US" sz="1200" b="0" i="0" kern="1200" dirty="0">
                <a:solidFill>
                  <a:schemeClr val="tx1"/>
                </a:solidFill>
                <a:effectLst/>
                <a:latin typeface="+mn-lt"/>
                <a:ea typeface="+mn-ea"/>
                <a:cs typeface="+mn-cs"/>
              </a:rPr>
              <a:t>业务大图：利用当前特性可以支持的业务场景，及其最佳实践</a:t>
            </a:r>
          </a:p>
          <a:p>
            <a:r>
              <a:rPr lang="zh-CN" altLang="en-US" sz="1200" b="0" i="0" kern="1200" dirty="0">
                <a:solidFill>
                  <a:schemeClr val="tx1"/>
                </a:solidFill>
                <a:effectLst/>
                <a:latin typeface="+mn-lt"/>
                <a:ea typeface="+mn-ea"/>
                <a:cs typeface="+mn-cs"/>
              </a:rPr>
              <a:t>生态大图：系统梳理 </a:t>
            </a:r>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和主流技术生态的关系</a:t>
            </a:r>
          </a:p>
          <a:p>
            <a:r>
              <a:rPr lang="zh-CN" altLang="en-US" sz="1200" b="0" i="0" kern="1200" dirty="0">
                <a:solidFill>
                  <a:schemeClr val="tx1"/>
                </a:solidFill>
                <a:effectLst/>
                <a:latin typeface="+mn-lt"/>
                <a:ea typeface="+mn-ea"/>
                <a:cs typeface="+mn-cs"/>
              </a:rPr>
              <a:t>优势大图：展示 </a:t>
            </a:r>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核心竞争力</a:t>
            </a:r>
          </a:p>
          <a:p>
            <a:r>
              <a:rPr lang="zh-CN" altLang="en-US" sz="1200" b="0" i="0" kern="1200" dirty="0">
                <a:solidFill>
                  <a:schemeClr val="tx1"/>
                </a:solidFill>
                <a:effectLst/>
                <a:latin typeface="+mn-lt"/>
                <a:ea typeface="+mn-ea"/>
                <a:cs typeface="+mn-cs"/>
              </a:rPr>
              <a:t>战略大图：要从战略到战术层面讲 </a:t>
            </a:r>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的宏观优势</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3</a:t>
            </a:fld>
            <a:endParaRPr kumimoji="1" lang="zh-CN" altLang="en-US"/>
          </a:p>
        </p:txBody>
      </p:sp>
    </p:spTree>
    <p:extLst>
      <p:ext uri="{BB962C8B-B14F-4D97-AF65-F5344CB8AC3E}">
        <p14:creationId xmlns:p14="http://schemas.microsoft.com/office/powerpoint/2010/main" val="2572518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Springboot</a:t>
            </a:r>
            <a:r>
              <a:rPr kumimoji="1" lang="zh-CN" altLang="en-US" dirty="0"/>
              <a:t>版本和</a:t>
            </a:r>
            <a:r>
              <a:rPr kumimoji="1" lang="en-US" altLang="zh-CN" dirty="0" err="1"/>
              <a:t>nacos</a:t>
            </a:r>
            <a:r>
              <a:rPr kumimoji="1" lang="zh-CN" altLang="en-US" dirty="0"/>
              <a:t> </a:t>
            </a:r>
            <a:r>
              <a:rPr kumimoji="1" lang="en-US" altLang="zh-CN" dirty="0"/>
              <a:t>start</a:t>
            </a:r>
            <a:r>
              <a:rPr kumimoji="1" lang="zh-CN" altLang="en-US" dirty="0"/>
              <a:t>的约定：</a:t>
            </a:r>
            <a:r>
              <a:rPr lang="en" altLang="zh-CN" sz="1200" b="0" i="0"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hlinkClick r:id="rId3"/>
              </a:rPr>
              <a:t>https://github.com/alibaba/spring-cloud-alibaba/wiki/%E7%89%88%E6%9C%AC%E8%AF%B4%E6%98%8E</a:t>
            </a:r>
            <a:endParaRPr lang="en"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其他参考：</a:t>
            </a:r>
            <a:r>
              <a:rPr lang="en" altLang="zh-CN" sz="1200" b="0" i="0" u="none" strike="noStrike" kern="1200" dirty="0">
                <a:solidFill>
                  <a:schemeClr val="tx1"/>
                </a:solidFill>
                <a:effectLst/>
                <a:latin typeface="+mn-lt"/>
                <a:ea typeface="+mn-ea"/>
                <a:cs typeface="+mn-cs"/>
              </a:rPr>
              <a:t>https://confluence.alo7.cn/pages/</a:t>
            </a:r>
            <a:r>
              <a:rPr lang="en" altLang="zh-CN" sz="1200" b="0" i="0" u="none" strike="noStrike" kern="1200" dirty="0" err="1">
                <a:solidFill>
                  <a:schemeClr val="tx1"/>
                </a:solidFill>
                <a:effectLst/>
                <a:latin typeface="+mn-lt"/>
                <a:ea typeface="+mn-ea"/>
                <a:cs typeface="+mn-cs"/>
              </a:rPr>
              <a:t>viewpage.action?pageId</a:t>
            </a:r>
            <a:r>
              <a:rPr lang="en" altLang="zh-CN" sz="1200" b="0" i="0" u="none" strike="noStrike" kern="1200" dirty="0">
                <a:solidFill>
                  <a:schemeClr val="tx1"/>
                </a:solidFill>
                <a:effectLst/>
                <a:latin typeface="+mn-lt"/>
                <a:ea typeface="+mn-ea"/>
                <a:cs typeface="+mn-cs"/>
              </a:rPr>
              <a:t>=73152995</a:t>
            </a:r>
          </a:p>
          <a:p>
            <a:endParaRPr kumimoji="1" lang="en" altLang="zh-CN" sz="1200" b="0" i="0" u="none" strike="noStrike" kern="1200" dirty="0">
              <a:solidFill>
                <a:schemeClr val="tx1"/>
              </a:solidFill>
              <a:effectLst/>
              <a:latin typeface="+mn-lt"/>
              <a:ea typeface="+mn-ea"/>
              <a:cs typeface="+mn-cs"/>
            </a:endParaRPr>
          </a:p>
          <a:p>
            <a:r>
              <a:rPr kumimoji="1" lang="en-US" altLang="zh-CN" sz="1200" b="0" i="0" u="none" strike="noStrike" kern="1200" dirty="0" err="1">
                <a:solidFill>
                  <a:schemeClr val="tx1"/>
                </a:solidFill>
                <a:effectLst/>
                <a:latin typeface="+mn-lt"/>
                <a:ea typeface="+mn-ea"/>
                <a:cs typeface="+mn-cs"/>
              </a:rPr>
              <a:t>Bootstrap.properties</a:t>
            </a:r>
            <a:r>
              <a:rPr kumimoji="1" lang="zh-CN" altLang="en-US" sz="1200" b="0" i="0" u="none" strike="noStrike" kern="1200" dirty="0">
                <a:solidFill>
                  <a:schemeClr val="tx1"/>
                </a:solidFill>
                <a:effectLst/>
                <a:latin typeface="+mn-lt"/>
                <a:ea typeface="+mn-ea"/>
                <a:cs typeface="+mn-cs"/>
              </a:rPr>
              <a:t>内容：</a:t>
            </a:r>
            <a:endParaRPr kumimoji="1" lang="en-US" altLang="zh-CN" sz="1200" b="0" i="0" u="none" strike="noStrike" kern="1200" dirty="0">
              <a:solidFill>
                <a:schemeClr val="tx1"/>
              </a:solidFill>
              <a:effectLst/>
              <a:latin typeface="+mn-lt"/>
              <a:ea typeface="+mn-ea"/>
              <a:cs typeface="+mn-cs"/>
            </a:endParaRPr>
          </a:p>
          <a:p>
            <a:r>
              <a:rPr lang="en" altLang="zh-CN" sz="1200" kern="1200" dirty="0" err="1">
                <a:solidFill>
                  <a:schemeClr val="tx1"/>
                </a:solidFill>
                <a:effectLst/>
                <a:latin typeface="+mn-lt"/>
                <a:ea typeface="+mn-ea"/>
                <a:cs typeface="+mn-cs"/>
              </a:rPr>
              <a:t>spring.cloud.nacos.config.server-addr</a:t>
            </a:r>
            <a:r>
              <a:rPr lang="en" altLang="zh-CN" sz="1200" kern="1200" dirty="0">
                <a:solidFill>
                  <a:schemeClr val="tx1"/>
                </a:solidFill>
                <a:effectLst/>
                <a:latin typeface="+mn-lt"/>
                <a:ea typeface="+mn-ea"/>
                <a:cs typeface="+mn-cs"/>
              </a:rPr>
              <a:t>=${NACOS_SERVER: http://</a:t>
            </a:r>
            <a:r>
              <a:rPr lang="en" altLang="zh-CN" sz="1200" kern="1200" dirty="0" err="1">
                <a:solidFill>
                  <a:schemeClr val="tx1"/>
                </a:solidFill>
                <a:effectLst/>
                <a:latin typeface="+mn-lt"/>
                <a:ea typeface="+mn-ea"/>
                <a:cs typeface="+mn-cs"/>
              </a:rPr>
              <a:t>nacos.beta.aigene.org.cn</a:t>
            </a:r>
            <a:r>
              <a:rPr lang="en" altLang="zh-CN" sz="1200" kern="1200" dirty="0">
                <a:solidFill>
                  <a:schemeClr val="tx1"/>
                </a:solidFill>
                <a:effectLst/>
                <a:latin typeface="+mn-lt"/>
                <a:ea typeface="+mn-ea"/>
                <a:cs typeface="+mn-cs"/>
              </a:rPr>
              <a:t>}</a:t>
            </a:r>
            <a:br>
              <a:rPr lang="en" altLang="zh-CN" sz="1200" kern="1200" dirty="0">
                <a:solidFill>
                  <a:schemeClr val="tx1"/>
                </a:solidFill>
                <a:effectLst/>
                <a:latin typeface="+mn-lt"/>
                <a:ea typeface="+mn-ea"/>
                <a:cs typeface="+mn-cs"/>
              </a:rPr>
            </a:br>
            <a:r>
              <a:rPr lang="en" altLang="zh-CN" sz="1200" kern="1200" dirty="0" err="1">
                <a:solidFill>
                  <a:schemeClr val="tx1"/>
                </a:solidFill>
                <a:effectLst/>
                <a:latin typeface="+mn-lt"/>
                <a:ea typeface="+mn-ea"/>
                <a:cs typeface="+mn-cs"/>
              </a:rPr>
              <a:t>spring.cloud.nacos.config.namespace</a:t>
            </a: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spring.profiles.active</a:t>
            </a:r>
            <a:r>
              <a:rPr lang="en" altLang="zh-CN" sz="1200" kern="1200" dirty="0">
                <a:solidFill>
                  <a:schemeClr val="tx1"/>
                </a:solidFill>
                <a:effectLst/>
                <a:latin typeface="+mn-lt"/>
                <a:ea typeface="+mn-ea"/>
                <a:cs typeface="+mn-cs"/>
              </a:rPr>
              <a:t>: beta}</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spring.cloud.nacos.discovery.enabled</a:t>
            </a:r>
            <a:r>
              <a:rPr lang="en" altLang="zh-CN" sz="1200" kern="1200" dirty="0">
                <a:solidFill>
                  <a:schemeClr val="tx1"/>
                </a:solidFill>
                <a:effectLst/>
                <a:latin typeface="+mn-lt"/>
                <a:ea typeface="+mn-ea"/>
                <a:cs typeface="+mn-cs"/>
              </a:rPr>
              <a:t>=true</a:t>
            </a:r>
            <a:br>
              <a:rPr lang="en" altLang="zh-CN" sz="1200" kern="1200" dirty="0">
                <a:solidFill>
                  <a:schemeClr val="tx1"/>
                </a:solidFill>
                <a:effectLst/>
                <a:latin typeface="+mn-lt"/>
                <a:ea typeface="+mn-ea"/>
                <a:cs typeface="+mn-cs"/>
              </a:rPr>
            </a:br>
            <a:r>
              <a:rPr lang="en" altLang="zh-CN" sz="1200" kern="1200" dirty="0" err="1">
                <a:solidFill>
                  <a:schemeClr val="tx1"/>
                </a:solidFill>
                <a:effectLst/>
                <a:latin typeface="+mn-lt"/>
                <a:ea typeface="+mn-ea"/>
                <a:cs typeface="+mn-cs"/>
              </a:rPr>
              <a:t>spring.cloud.nacos.discovery.server-addr</a:t>
            </a:r>
            <a:r>
              <a:rPr lang="en" altLang="zh-CN" sz="1200" kern="1200" dirty="0">
                <a:solidFill>
                  <a:schemeClr val="tx1"/>
                </a:solidFill>
                <a:effectLst/>
                <a:latin typeface="+mn-lt"/>
                <a:ea typeface="+mn-ea"/>
                <a:cs typeface="+mn-cs"/>
              </a:rPr>
              <a:t>=${NACOS_SERVER: http://</a:t>
            </a:r>
            <a:r>
              <a:rPr lang="en" altLang="zh-CN" sz="1200" kern="1200" dirty="0" err="1">
                <a:solidFill>
                  <a:schemeClr val="tx1"/>
                </a:solidFill>
                <a:effectLst/>
                <a:latin typeface="+mn-lt"/>
                <a:ea typeface="+mn-ea"/>
                <a:cs typeface="+mn-cs"/>
              </a:rPr>
              <a:t>nacos.beta.aigene.org.cn</a:t>
            </a:r>
            <a:r>
              <a:rPr lang="en" altLang="zh-CN" sz="1200" kern="1200" dirty="0">
                <a:solidFill>
                  <a:schemeClr val="tx1"/>
                </a:solidFill>
                <a:effectLst/>
                <a:latin typeface="+mn-lt"/>
                <a:ea typeface="+mn-ea"/>
                <a:cs typeface="+mn-cs"/>
              </a:rPr>
              <a:t>}</a:t>
            </a:r>
            <a:br>
              <a:rPr lang="en" altLang="zh-CN" sz="1200" kern="1200" dirty="0">
                <a:solidFill>
                  <a:schemeClr val="tx1"/>
                </a:solidFill>
                <a:effectLst/>
                <a:latin typeface="+mn-lt"/>
                <a:ea typeface="+mn-ea"/>
                <a:cs typeface="+mn-cs"/>
              </a:rPr>
            </a:br>
            <a:r>
              <a:rPr lang="en" altLang="zh-CN" sz="1200" kern="1200" dirty="0" err="1">
                <a:solidFill>
                  <a:schemeClr val="tx1"/>
                </a:solidFill>
                <a:effectLst/>
                <a:latin typeface="+mn-lt"/>
                <a:ea typeface="+mn-ea"/>
                <a:cs typeface="+mn-cs"/>
              </a:rPr>
              <a:t>spring.cloud.nacos.discovery.namespace</a:t>
            </a: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spring.profiles.active</a:t>
            </a:r>
            <a:r>
              <a:rPr lang="en" altLang="zh-CN" sz="1200" kern="1200" dirty="0">
                <a:solidFill>
                  <a:schemeClr val="tx1"/>
                </a:solidFill>
                <a:effectLst/>
                <a:latin typeface="+mn-lt"/>
                <a:ea typeface="+mn-ea"/>
                <a:cs typeface="+mn-cs"/>
              </a:rPr>
              <a:t>: beta}</a:t>
            </a:r>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32</a:t>
            </a:fld>
            <a:endParaRPr kumimoji="1" lang="zh-CN" altLang="en-US"/>
          </a:p>
        </p:txBody>
      </p:sp>
    </p:spTree>
    <p:extLst>
      <p:ext uri="{BB962C8B-B14F-4D97-AF65-F5344CB8AC3E}">
        <p14:creationId xmlns:p14="http://schemas.microsoft.com/office/powerpoint/2010/main" val="3589932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Open </a:t>
            </a:r>
            <a:r>
              <a:rPr kumimoji="1" lang="en-US" altLang="zh-CN" dirty="0" err="1"/>
              <a:t>api:https</a:t>
            </a:r>
            <a:r>
              <a:rPr kumimoji="1" lang="en-US" altLang="zh-CN" dirty="0"/>
              <a:t>://</a:t>
            </a:r>
            <a:r>
              <a:rPr kumimoji="1" lang="en-US" altLang="zh-CN" dirty="0" err="1"/>
              <a:t>nacos.io</a:t>
            </a:r>
            <a:r>
              <a:rPr kumimoji="1" lang="en-US" altLang="zh-CN" dirty="0"/>
              <a:t>/</a:t>
            </a:r>
            <a:r>
              <a:rPr kumimoji="1" lang="en-US" altLang="zh-CN" dirty="0" err="1"/>
              <a:t>zh-cn</a:t>
            </a:r>
            <a:r>
              <a:rPr kumimoji="1" lang="en-US" altLang="zh-CN" dirty="0"/>
              <a:t>/docs/open-</a:t>
            </a:r>
            <a:r>
              <a:rPr kumimoji="1" lang="en-US" altLang="zh-CN" dirty="0" err="1"/>
              <a:t>api.html</a:t>
            </a:r>
            <a:endParaRPr kumimoji="1" lang="en-US" altLang="zh-CN" dirty="0"/>
          </a:p>
          <a:p>
            <a:endParaRPr kumimoji="1" lang="en-US" altLang="zh-CN" dirty="0"/>
          </a:p>
          <a:p>
            <a:r>
              <a:rPr kumimoji="1" lang="zh-CN" altLang="en-US" dirty="0"/>
              <a:t>压测报告：</a:t>
            </a:r>
            <a:r>
              <a:rPr kumimoji="1" lang="en" altLang="zh-CN" dirty="0"/>
              <a:t>https://</a:t>
            </a:r>
            <a:r>
              <a:rPr kumimoji="1" lang="en" altLang="zh-CN" dirty="0" err="1"/>
              <a:t>nacos.io</a:t>
            </a:r>
            <a:r>
              <a:rPr kumimoji="1" lang="en" altLang="zh-CN" dirty="0"/>
              <a:t>/</a:t>
            </a:r>
            <a:r>
              <a:rPr kumimoji="1" lang="en" altLang="zh-CN" dirty="0" err="1"/>
              <a:t>zh-cn</a:t>
            </a:r>
            <a:r>
              <a:rPr kumimoji="1" lang="en" altLang="zh-CN" dirty="0"/>
              <a:t>/docs/nacos2-config-benchmark.html</a:t>
            </a:r>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4</a:t>
            </a:fld>
            <a:endParaRPr kumimoji="1" lang="zh-CN" altLang="en-US"/>
          </a:p>
        </p:txBody>
      </p:sp>
    </p:spTree>
    <p:extLst>
      <p:ext uri="{BB962C8B-B14F-4D97-AF65-F5344CB8AC3E}">
        <p14:creationId xmlns:p14="http://schemas.microsoft.com/office/powerpoint/2010/main" val="1902752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hlinkClick r:id="rId3"/>
              </a:rPr>
              <a:t>Nacos</a:t>
            </a:r>
            <a:r>
              <a:rPr lang="zh-CN" altLang="en-US" sz="1200" b="0" i="0" u="none" strike="noStrike" kern="1200" dirty="0">
                <a:solidFill>
                  <a:schemeClr val="tx1"/>
                </a:solidFill>
                <a:effectLst/>
                <a:latin typeface="+mn-lt"/>
                <a:ea typeface="+mn-ea"/>
                <a:cs typeface="+mn-cs"/>
                <a:hlinkClick r:id="rId3"/>
              </a:rPr>
              <a:t>与</a:t>
            </a:r>
            <a:r>
              <a:rPr lang="en" altLang="zh-CN" sz="1200" b="0" i="0" u="none" strike="noStrike" kern="1200" dirty="0">
                <a:solidFill>
                  <a:schemeClr val="tx1"/>
                </a:solidFill>
                <a:effectLst/>
                <a:latin typeface="+mn-lt"/>
                <a:ea typeface="+mn-ea"/>
                <a:cs typeface="+mn-cs"/>
                <a:hlinkClick r:id="rId3"/>
              </a:rPr>
              <a:t>Spring Cloud</a:t>
            </a:r>
            <a:r>
              <a:rPr lang="zh-CN" altLang="en-US" sz="1200" b="0" i="0" u="none" strike="noStrike" kern="1200" dirty="0">
                <a:solidFill>
                  <a:schemeClr val="tx1"/>
                </a:solidFill>
                <a:effectLst/>
                <a:latin typeface="+mn-lt"/>
                <a:ea typeface="+mn-ea"/>
                <a:cs typeface="+mn-cs"/>
                <a:hlinkClick r:id="rId3"/>
              </a:rPr>
              <a:t>一起使用</a:t>
            </a:r>
            <a:endParaRPr lang="zh-CN" altLang="en-US" sz="1200" b="0" i="0"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hlinkClick r:id="rId4"/>
              </a:rPr>
              <a:t>Nacos</a:t>
            </a:r>
            <a:r>
              <a:rPr lang="zh-CN" altLang="en-US" sz="1200" b="0" i="0" u="none" strike="noStrike" kern="1200" dirty="0">
                <a:solidFill>
                  <a:schemeClr val="tx1"/>
                </a:solidFill>
                <a:effectLst/>
                <a:latin typeface="+mn-lt"/>
                <a:ea typeface="+mn-ea"/>
                <a:cs typeface="+mn-cs"/>
                <a:hlinkClick r:id="rId4"/>
              </a:rPr>
              <a:t>与</a:t>
            </a:r>
            <a:r>
              <a:rPr lang="en" altLang="zh-CN" sz="1200" b="0" i="0" u="none" strike="noStrike" kern="1200" dirty="0">
                <a:solidFill>
                  <a:schemeClr val="tx1"/>
                </a:solidFill>
                <a:effectLst/>
                <a:latin typeface="+mn-lt"/>
                <a:ea typeface="+mn-ea"/>
                <a:cs typeface="+mn-cs"/>
                <a:hlinkClick r:id="rId4"/>
              </a:rPr>
              <a:t>Kubernetes</a:t>
            </a:r>
            <a:r>
              <a:rPr lang="zh-CN" altLang="en-US" sz="1200" b="0" i="0" u="none" strike="noStrike" kern="1200" dirty="0">
                <a:solidFill>
                  <a:schemeClr val="tx1"/>
                </a:solidFill>
                <a:effectLst/>
                <a:latin typeface="+mn-lt"/>
                <a:ea typeface="+mn-ea"/>
                <a:cs typeface="+mn-cs"/>
                <a:hlinkClick r:id="rId4"/>
              </a:rPr>
              <a:t>一起使用</a:t>
            </a:r>
            <a:endParaRPr lang="zh-CN" altLang="en-US" sz="1200" b="0" i="0"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hlinkClick r:id="rId5"/>
              </a:rPr>
              <a:t>Nacos</a:t>
            </a:r>
            <a:r>
              <a:rPr lang="zh-CN" altLang="en-US" sz="1200" b="0" i="0" u="none" strike="noStrike" kern="1200" dirty="0">
                <a:solidFill>
                  <a:schemeClr val="tx1"/>
                </a:solidFill>
                <a:effectLst/>
                <a:latin typeface="+mn-lt"/>
                <a:ea typeface="+mn-ea"/>
                <a:cs typeface="+mn-cs"/>
                <a:hlinkClick r:id="rId5"/>
              </a:rPr>
              <a:t>与</a:t>
            </a:r>
            <a:r>
              <a:rPr lang="en" altLang="zh-CN" sz="1200" b="0" i="0" u="none" strike="noStrike" kern="1200" dirty="0">
                <a:solidFill>
                  <a:schemeClr val="tx1"/>
                </a:solidFill>
                <a:effectLst/>
                <a:latin typeface="+mn-lt"/>
                <a:ea typeface="+mn-ea"/>
                <a:cs typeface="+mn-cs"/>
                <a:hlinkClick r:id="rId5"/>
              </a:rPr>
              <a:t>Dubbo</a:t>
            </a:r>
            <a:r>
              <a:rPr lang="zh-CN" altLang="en-US" sz="1200" b="0" i="0" u="none" strike="noStrike" kern="1200" dirty="0">
                <a:solidFill>
                  <a:schemeClr val="tx1"/>
                </a:solidFill>
                <a:effectLst/>
                <a:latin typeface="+mn-lt"/>
                <a:ea typeface="+mn-ea"/>
                <a:cs typeface="+mn-cs"/>
                <a:hlinkClick r:id="rId5"/>
              </a:rPr>
              <a:t>一起使用</a:t>
            </a:r>
            <a:endParaRPr lang="zh-CN" altLang="en-US" sz="1200" b="0" i="0"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hlinkClick r:id="rId6"/>
              </a:rPr>
              <a:t>Nacos</a:t>
            </a:r>
            <a:r>
              <a:rPr lang="zh-CN" altLang="en-US" sz="1200" b="0" i="0" u="none" strike="noStrike" kern="1200" dirty="0">
                <a:solidFill>
                  <a:schemeClr val="tx1"/>
                </a:solidFill>
                <a:effectLst/>
                <a:latin typeface="+mn-lt"/>
                <a:ea typeface="+mn-ea"/>
                <a:cs typeface="+mn-cs"/>
                <a:hlinkClick r:id="rId6"/>
              </a:rPr>
              <a:t>与</a:t>
            </a:r>
            <a:r>
              <a:rPr lang="en" altLang="zh-CN" sz="1200" b="0" i="0" u="none" strike="noStrike" kern="1200" dirty="0">
                <a:solidFill>
                  <a:schemeClr val="tx1"/>
                </a:solidFill>
                <a:effectLst/>
                <a:latin typeface="+mn-lt"/>
                <a:ea typeface="+mn-ea"/>
                <a:cs typeface="+mn-cs"/>
                <a:hlinkClick r:id="rId6"/>
              </a:rPr>
              <a:t>gRPC</a:t>
            </a:r>
            <a:r>
              <a:rPr lang="zh-CN" altLang="en-US" sz="1200" b="0" i="0" u="none" strike="noStrike" kern="1200" dirty="0">
                <a:solidFill>
                  <a:schemeClr val="tx1"/>
                </a:solidFill>
                <a:effectLst/>
                <a:latin typeface="+mn-lt"/>
                <a:ea typeface="+mn-ea"/>
                <a:cs typeface="+mn-cs"/>
                <a:hlinkClick r:id="rId6"/>
              </a:rPr>
              <a:t>一起使用</a:t>
            </a:r>
            <a:endParaRPr lang="zh-CN" altLang="en-US" sz="1200" b="0" i="0"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hlinkClick r:id="rId7"/>
              </a:rPr>
              <a:t>Nacos</a:t>
            </a:r>
            <a:r>
              <a:rPr lang="zh-CN" altLang="en-US" sz="1200" b="0" i="0" u="none" strike="noStrike" kern="1200" dirty="0">
                <a:solidFill>
                  <a:schemeClr val="tx1"/>
                </a:solidFill>
                <a:effectLst/>
                <a:latin typeface="+mn-lt"/>
                <a:ea typeface="+mn-ea"/>
                <a:cs typeface="+mn-cs"/>
                <a:hlinkClick r:id="rId7"/>
              </a:rPr>
              <a:t>与</a:t>
            </a:r>
            <a:r>
              <a:rPr lang="en" altLang="zh-CN" sz="1200" b="0" i="0" u="none" strike="noStrike" kern="1200" dirty="0">
                <a:solidFill>
                  <a:schemeClr val="tx1"/>
                </a:solidFill>
                <a:effectLst/>
                <a:latin typeface="+mn-lt"/>
                <a:ea typeface="+mn-ea"/>
                <a:cs typeface="+mn-cs"/>
                <a:hlinkClick r:id="rId7"/>
              </a:rPr>
              <a:t>Istio</a:t>
            </a:r>
            <a:r>
              <a:rPr lang="zh-CN" altLang="en-US" sz="1200" b="0" i="0" u="none" strike="noStrike" kern="1200" dirty="0">
                <a:solidFill>
                  <a:schemeClr val="tx1"/>
                </a:solidFill>
                <a:effectLst/>
                <a:latin typeface="+mn-lt"/>
                <a:ea typeface="+mn-ea"/>
                <a:cs typeface="+mn-cs"/>
                <a:hlinkClick r:id="rId7"/>
              </a:rPr>
              <a:t>一起使用</a:t>
            </a:r>
            <a:endParaRPr lang="zh-CN" altLang="en-US"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5</a:t>
            </a:fld>
            <a:endParaRPr kumimoji="1" lang="zh-CN" altLang="en-US"/>
          </a:p>
        </p:txBody>
      </p:sp>
    </p:spTree>
    <p:extLst>
      <p:ext uri="{BB962C8B-B14F-4D97-AF65-F5344CB8AC3E}">
        <p14:creationId xmlns:p14="http://schemas.microsoft.com/office/powerpoint/2010/main" val="2547119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服务 </a:t>
            </a:r>
            <a:r>
              <a:rPr lang="en-US" altLang="zh-CN" sz="1200" b="1"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Service)</a:t>
            </a:r>
          </a:p>
          <a:p>
            <a:r>
              <a:rPr lang="zh-CN" altLang="en-US" sz="1200" b="0" i="0" kern="1200" dirty="0">
                <a:solidFill>
                  <a:schemeClr val="tx1"/>
                </a:solidFill>
                <a:effectLst/>
                <a:latin typeface="+mn-lt"/>
                <a:ea typeface="+mn-ea"/>
                <a:cs typeface="+mn-cs"/>
              </a:rPr>
              <a:t>服务是指一个或一组软件功能（例如特定信息的检索或一组操作的执行），其目的是不同的客户端可以为不同的目的重用（例如通过跨进程的网络调用）。</a:t>
            </a:r>
            <a:r>
              <a:rPr lang="en" altLang="zh-CN" sz="1200" b="0" i="0" kern="1200" dirty="0" err="1">
                <a:solidFill>
                  <a:schemeClr val="tx1"/>
                </a:solidFill>
                <a:effectLst/>
                <a:latin typeface="+mn-lt"/>
                <a:ea typeface="+mn-ea"/>
                <a:cs typeface="+mn-cs"/>
              </a:rPr>
              <a:t>Nacos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支持主流的服务生态，如 </a:t>
            </a:r>
            <a:r>
              <a:rPr lang="en" altLang="zh-CN" sz="1200" b="0" i="0" kern="1200" dirty="0">
                <a:solidFill>
                  <a:schemeClr val="tx1"/>
                </a:solidFill>
                <a:effectLst/>
                <a:latin typeface="+mn-lt"/>
                <a:ea typeface="+mn-ea"/>
                <a:cs typeface="+mn-cs"/>
              </a:rPr>
              <a:t>Kubernetes Service</a:t>
            </a:r>
            <a:r>
              <a:rPr lang="zh-CN" altLang="e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gRPC|Dubbo</a:t>
            </a:r>
            <a:r>
              <a:rPr lang="en" altLang="zh-CN" sz="1200" b="0" i="0" kern="1200" dirty="0">
                <a:solidFill>
                  <a:schemeClr val="tx1"/>
                </a:solidFill>
                <a:effectLst/>
                <a:latin typeface="+mn-lt"/>
                <a:ea typeface="+mn-ea"/>
                <a:cs typeface="+mn-cs"/>
              </a:rPr>
              <a:t> RPC Service </a:t>
            </a:r>
            <a:r>
              <a:rPr lang="zh-CN" altLang="en-US" sz="1200" b="0" i="0" kern="1200" dirty="0">
                <a:solidFill>
                  <a:schemeClr val="tx1"/>
                </a:solidFill>
                <a:effectLst/>
                <a:latin typeface="+mn-lt"/>
                <a:ea typeface="+mn-ea"/>
                <a:cs typeface="+mn-cs"/>
              </a:rPr>
              <a:t>或者 </a:t>
            </a:r>
            <a:r>
              <a:rPr lang="en" altLang="zh-CN" sz="1200" b="0" i="0" kern="1200" dirty="0">
                <a:solidFill>
                  <a:schemeClr val="tx1"/>
                </a:solidFill>
                <a:effectLst/>
                <a:latin typeface="+mn-lt"/>
                <a:ea typeface="+mn-ea"/>
                <a:cs typeface="+mn-cs"/>
              </a:rPr>
              <a:t>Spring Cloud RESTful Service</a:t>
            </a:r>
            <a:r>
              <a:rPr lang="zh-CN" altLang="en"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服务注册中心 </a:t>
            </a:r>
            <a:r>
              <a:rPr lang="en-US" altLang="zh-CN" sz="1200" b="1"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Service Registry)</a:t>
            </a:r>
          </a:p>
          <a:p>
            <a:r>
              <a:rPr lang="zh-CN" altLang="en-US" sz="1200" b="0" i="0" kern="1200" dirty="0">
                <a:solidFill>
                  <a:schemeClr val="tx1"/>
                </a:solidFill>
                <a:effectLst/>
                <a:latin typeface="+mn-lt"/>
                <a:ea typeface="+mn-ea"/>
                <a:cs typeface="+mn-cs"/>
              </a:rPr>
              <a:t>服务注册中心，它是服务，其实例及元数据的数据库。服务实例在启动时注册到服务注册表，并在关闭时注销。服务和路由器的客户端查询服务注册表以查找服务的可用实例。服务注册中心可能会调用服务实例的健康检查 </a:t>
            </a:r>
            <a:r>
              <a:rPr lang="en"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来验证它是否能够处理请求。</a:t>
            </a:r>
          </a:p>
          <a:p>
            <a:r>
              <a:rPr lang="zh-CN" altLang="en-US" sz="1200" b="1" i="0" kern="1200" dirty="0">
                <a:solidFill>
                  <a:schemeClr val="tx1"/>
                </a:solidFill>
                <a:effectLst/>
                <a:latin typeface="+mn-lt"/>
                <a:ea typeface="+mn-ea"/>
                <a:cs typeface="+mn-cs"/>
              </a:rPr>
              <a:t>服务元数据 </a:t>
            </a:r>
            <a:r>
              <a:rPr lang="en-US" altLang="zh-CN" sz="1200" b="1"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Service Metadata)</a:t>
            </a:r>
          </a:p>
          <a:p>
            <a:r>
              <a:rPr lang="zh-CN" altLang="en-US" sz="1200" b="0" i="0" kern="1200" dirty="0">
                <a:solidFill>
                  <a:schemeClr val="tx1"/>
                </a:solidFill>
                <a:effectLst/>
                <a:latin typeface="+mn-lt"/>
                <a:ea typeface="+mn-ea"/>
                <a:cs typeface="+mn-cs"/>
              </a:rPr>
              <a:t>服务元数据是指包括服务端点</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endpoints)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服务标签、服务版本号、服务实例权重、路由规则、安全策略等描述服务的数据。</a:t>
            </a:r>
          </a:p>
          <a:p>
            <a:r>
              <a:rPr lang="zh-CN" altLang="en-US" sz="1200" b="1" i="0" kern="1200" dirty="0">
                <a:solidFill>
                  <a:schemeClr val="tx1"/>
                </a:solidFill>
                <a:effectLst/>
                <a:latin typeface="+mn-lt"/>
                <a:ea typeface="+mn-ea"/>
                <a:cs typeface="+mn-cs"/>
              </a:rPr>
              <a:t>服务提供方 </a:t>
            </a:r>
            <a:r>
              <a:rPr lang="en-US" altLang="zh-CN" sz="1200" b="1"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Service Provider)</a:t>
            </a:r>
          </a:p>
          <a:p>
            <a:r>
              <a:rPr lang="zh-CN" altLang="en-US" sz="1200" b="0" i="0" kern="1200" dirty="0">
                <a:solidFill>
                  <a:schemeClr val="tx1"/>
                </a:solidFill>
                <a:effectLst/>
                <a:latin typeface="+mn-lt"/>
                <a:ea typeface="+mn-ea"/>
                <a:cs typeface="+mn-cs"/>
              </a:rPr>
              <a:t>是指提供可复用和可调用服务的应用方。</a:t>
            </a:r>
          </a:p>
          <a:p>
            <a:r>
              <a:rPr lang="zh-CN" altLang="en-US" sz="1200" b="1" i="0" kern="1200" dirty="0">
                <a:solidFill>
                  <a:schemeClr val="tx1"/>
                </a:solidFill>
                <a:effectLst/>
                <a:latin typeface="+mn-lt"/>
                <a:ea typeface="+mn-ea"/>
                <a:cs typeface="+mn-cs"/>
              </a:rPr>
              <a:t>服务消费方 </a:t>
            </a:r>
            <a:r>
              <a:rPr lang="en-US" altLang="zh-CN" sz="1200" b="1"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Service Consumer)</a:t>
            </a:r>
          </a:p>
          <a:p>
            <a:r>
              <a:rPr lang="zh-CN" altLang="en-US" sz="1200" b="0" i="0" kern="1200" dirty="0">
                <a:solidFill>
                  <a:schemeClr val="tx1"/>
                </a:solidFill>
                <a:effectLst/>
                <a:latin typeface="+mn-lt"/>
                <a:ea typeface="+mn-ea"/>
                <a:cs typeface="+mn-cs"/>
              </a:rPr>
              <a:t>是指会发起对某个服务调用的应用方。</a:t>
            </a:r>
          </a:p>
          <a:p>
            <a:r>
              <a:rPr lang="zh-CN" altLang="en-US" sz="1200" b="1" i="0" kern="1200" dirty="0">
                <a:solidFill>
                  <a:schemeClr val="tx1"/>
                </a:solidFill>
                <a:effectLst/>
                <a:latin typeface="+mn-lt"/>
                <a:ea typeface="+mn-ea"/>
                <a:cs typeface="+mn-cs"/>
              </a:rPr>
              <a:t>配置 </a:t>
            </a:r>
            <a:r>
              <a:rPr lang="en-US" altLang="zh-CN" sz="1200" b="1"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Configuration)</a:t>
            </a:r>
          </a:p>
          <a:p>
            <a:r>
              <a:rPr lang="zh-CN" altLang="en-US" sz="1200" b="0" i="0" kern="1200" dirty="0">
                <a:solidFill>
                  <a:schemeClr val="tx1"/>
                </a:solidFill>
                <a:effectLst/>
                <a:latin typeface="+mn-lt"/>
                <a:ea typeface="+mn-ea"/>
                <a:cs typeface="+mn-cs"/>
              </a:rPr>
              <a:t>在系统开发过程中通常会将一些需要变更的参数、变量等从代码中分离出来独立管理，以独立的配置文件的形式存在。目的是让静态的系统工件或者交付物（如 </a:t>
            </a:r>
            <a:r>
              <a:rPr lang="en" altLang="zh-CN" sz="1200" b="0" i="0" kern="1200" dirty="0">
                <a:solidFill>
                  <a:schemeClr val="tx1"/>
                </a:solidFill>
                <a:effectLst/>
                <a:latin typeface="+mn-lt"/>
                <a:ea typeface="+mn-ea"/>
                <a:cs typeface="+mn-cs"/>
              </a:rPr>
              <a:t>WAR</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JAR </a:t>
            </a:r>
            <a:r>
              <a:rPr lang="zh-CN" altLang="en-US" sz="1200" b="0" i="0" kern="1200" dirty="0">
                <a:solidFill>
                  <a:schemeClr val="tx1"/>
                </a:solidFill>
                <a:effectLst/>
                <a:latin typeface="+mn-lt"/>
                <a:ea typeface="+mn-ea"/>
                <a:cs typeface="+mn-cs"/>
              </a:rPr>
              <a:t>包等）更好地和实际的物理运行环境进行适配。配置管理一般包含在系统部署的过程中，由系统管理员或者运维人员完成这个步骤。配置变更是调整系统运行时的行为的有效手段之一。</a:t>
            </a:r>
          </a:p>
          <a:p>
            <a:r>
              <a:rPr lang="zh-CN" altLang="en-US" sz="1200" b="1" i="0" kern="1200" dirty="0">
                <a:solidFill>
                  <a:schemeClr val="tx1"/>
                </a:solidFill>
                <a:effectLst/>
                <a:latin typeface="+mn-lt"/>
                <a:ea typeface="+mn-ea"/>
                <a:cs typeface="+mn-cs"/>
              </a:rPr>
              <a:t>配置管理 </a:t>
            </a:r>
            <a:r>
              <a:rPr lang="en-US" altLang="zh-CN" sz="1200" b="1"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Configuration Management)</a:t>
            </a:r>
          </a:p>
          <a:p>
            <a:r>
              <a:rPr lang="zh-CN" altLang="en-US" sz="1200" b="0" i="0" kern="1200" dirty="0">
                <a:solidFill>
                  <a:schemeClr val="tx1"/>
                </a:solidFill>
                <a:effectLst/>
                <a:latin typeface="+mn-lt"/>
                <a:ea typeface="+mn-ea"/>
                <a:cs typeface="+mn-cs"/>
              </a:rPr>
              <a:t>在数据中心中，系统中所有配置的编辑、存储、分发、变更管理、历史版本管理、变更审计等所有与配置相关的活动统称为配置管理。</a:t>
            </a:r>
          </a:p>
          <a:p>
            <a:r>
              <a:rPr lang="zh-CN" altLang="en-US" sz="1200" b="1" i="0" kern="1200" dirty="0">
                <a:solidFill>
                  <a:schemeClr val="tx1"/>
                </a:solidFill>
                <a:effectLst/>
                <a:latin typeface="+mn-lt"/>
                <a:ea typeface="+mn-ea"/>
                <a:cs typeface="+mn-cs"/>
              </a:rPr>
              <a:t>名字服务 </a:t>
            </a:r>
            <a:r>
              <a:rPr lang="en-US" altLang="zh-CN" sz="1200" b="1"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Naming Service)</a:t>
            </a:r>
          </a:p>
          <a:p>
            <a:r>
              <a:rPr lang="zh-CN" altLang="en-US" sz="1200" b="0" i="0" kern="1200" dirty="0">
                <a:solidFill>
                  <a:schemeClr val="tx1"/>
                </a:solidFill>
                <a:effectLst/>
                <a:latin typeface="+mn-lt"/>
                <a:ea typeface="+mn-ea"/>
                <a:cs typeface="+mn-cs"/>
              </a:rPr>
              <a:t>提供分布式系统中所有对象</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Object)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实体</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Entity)</a:t>
            </a:r>
            <a:r>
              <a:rPr lang="zh-CN" altLang="en-US" sz="1200" b="0" i="0" kern="1200" dirty="0">
                <a:solidFill>
                  <a:schemeClr val="tx1"/>
                </a:solidFill>
                <a:effectLst/>
                <a:latin typeface="+mn-lt"/>
                <a:ea typeface="+mn-ea"/>
                <a:cs typeface="+mn-cs"/>
              </a:rPr>
              <a:t>的“名字”到关联的元数据之间的映射管理服务，例如 </a:t>
            </a:r>
            <a:r>
              <a:rPr lang="en" altLang="zh-CN" sz="1200" b="0" i="0" kern="1200" dirty="0" err="1">
                <a:solidFill>
                  <a:schemeClr val="tx1"/>
                </a:solidFill>
                <a:effectLst/>
                <a:latin typeface="+mn-lt"/>
                <a:ea typeface="+mn-ea"/>
                <a:cs typeface="+mn-cs"/>
              </a:rPr>
              <a:t>ServiceName</a:t>
            </a:r>
            <a:r>
              <a:rPr lang="en" altLang="zh-CN" sz="1200" b="0" i="0" kern="1200" dirty="0">
                <a:solidFill>
                  <a:schemeClr val="tx1"/>
                </a:solidFill>
                <a:effectLst/>
                <a:latin typeface="+mn-lt"/>
                <a:ea typeface="+mn-ea"/>
                <a:cs typeface="+mn-cs"/>
              </a:rPr>
              <a:t> -&gt; Endpoints Info, Distributed Lock Name -&gt; Lock Owner/Status Info, DNS Domain Name -&gt; IP List, </a:t>
            </a:r>
            <a:r>
              <a:rPr lang="zh-CN" altLang="en-US" sz="1200" b="0" i="0" kern="1200" dirty="0">
                <a:solidFill>
                  <a:schemeClr val="tx1"/>
                </a:solidFill>
                <a:effectLst/>
                <a:latin typeface="+mn-lt"/>
                <a:ea typeface="+mn-ea"/>
                <a:cs typeface="+mn-cs"/>
              </a:rPr>
              <a:t>服务发现和 </a:t>
            </a:r>
            <a:r>
              <a:rPr lang="en"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就是名字服务的</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大场景。</a:t>
            </a:r>
          </a:p>
          <a:p>
            <a:r>
              <a:rPr lang="zh-CN" altLang="en-US" sz="1200" b="1" i="0" kern="1200" dirty="0">
                <a:solidFill>
                  <a:schemeClr val="tx1"/>
                </a:solidFill>
                <a:effectLst/>
                <a:latin typeface="+mn-lt"/>
                <a:ea typeface="+mn-ea"/>
                <a:cs typeface="+mn-cs"/>
              </a:rPr>
              <a:t>配置服务 </a:t>
            </a:r>
            <a:r>
              <a:rPr lang="en-US" altLang="zh-CN" sz="1200" b="1"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Configuration Service)</a:t>
            </a:r>
          </a:p>
          <a:p>
            <a:r>
              <a:rPr lang="zh-CN" altLang="en-US" sz="1200" b="0" i="0" kern="1200" dirty="0">
                <a:solidFill>
                  <a:schemeClr val="tx1"/>
                </a:solidFill>
                <a:effectLst/>
                <a:latin typeface="+mn-lt"/>
                <a:ea typeface="+mn-ea"/>
                <a:cs typeface="+mn-cs"/>
              </a:rPr>
              <a:t>在服务或者应用运行过程中，提供动态配置或者元数据以及配置管理的服务提供者</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7</a:t>
            </a:fld>
            <a:endParaRPr kumimoji="1" lang="zh-CN" altLang="en-US"/>
          </a:p>
        </p:txBody>
      </p:sp>
    </p:spTree>
    <p:extLst>
      <p:ext uri="{BB962C8B-B14F-4D97-AF65-F5344CB8AC3E}">
        <p14:creationId xmlns:p14="http://schemas.microsoft.com/office/powerpoint/2010/main" val="1313091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服务管理：实现服务</a:t>
            </a:r>
            <a:r>
              <a:rPr lang="en" altLang="zh-CN" sz="1200" b="0" i="0" kern="1200" dirty="0">
                <a:solidFill>
                  <a:schemeClr val="tx1"/>
                </a:solidFill>
                <a:effectLst/>
                <a:latin typeface="+mn-lt"/>
                <a:ea typeface="+mn-ea"/>
                <a:cs typeface="+mn-cs"/>
              </a:rPr>
              <a:t>CRUD</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域名</a:t>
            </a:r>
            <a:r>
              <a:rPr lang="en" altLang="zh-CN" sz="1200" b="0" i="0" kern="1200" dirty="0">
                <a:solidFill>
                  <a:schemeClr val="tx1"/>
                </a:solidFill>
                <a:effectLst/>
                <a:latin typeface="+mn-lt"/>
                <a:ea typeface="+mn-ea"/>
                <a:cs typeface="+mn-cs"/>
              </a:rPr>
              <a:t>CRUD</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服务健康状态检查，服务权重管理等功能</a:t>
            </a:r>
          </a:p>
          <a:p>
            <a:r>
              <a:rPr lang="zh-CN" altLang="en-US" sz="1200" b="0" i="0" kern="1200" dirty="0">
                <a:solidFill>
                  <a:schemeClr val="tx1"/>
                </a:solidFill>
                <a:effectLst/>
                <a:latin typeface="+mn-lt"/>
                <a:ea typeface="+mn-ea"/>
                <a:cs typeface="+mn-cs"/>
              </a:rPr>
              <a:t>配置管理：实现配置管</a:t>
            </a:r>
            <a:r>
              <a:rPr lang="en" altLang="zh-CN" sz="1200" b="0" i="0" kern="1200" dirty="0">
                <a:solidFill>
                  <a:schemeClr val="tx1"/>
                </a:solidFill>
                <a:effectLst/>
                <a:latin typeface="+mn-lt"/>
                <a:ea typeface="+mn-ea"/>
                <a:cs typeface="+mn-cs"/>
              </a:rPr>
              <a:t>CRUD</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版本管理，灰度管理，监听管理，推送轨迹，聚合数据等功能</a:t>
            </a:r>
          </a:p>
          <a:p>
            <a:r>
              <a:rPr lang="zh-CN" altLang="en-US" sz="1200" b="0" i="0" kern="1200" dirty="0">
                <a:solidFill>
                  <a:schemeClr val="tx1"/>
                </a:solidFill>
                <a:effectLst/>
                <a:latin typeface="+mn-lt"/>
                <a:ea typeface="+mn-ea"/>
                <a:cs typeface="+mn-cs"/>
              </a:rPr>
              <a:t>元数据管理：提供元数据</a:t>
            </a:r>
            <a:r>
              <a:rPr lang="en" altLang="zh-CN" sz="1200" b="0" i="0" kern="1200" dirty="0">
                <a:solidFill>
                  <a:schemeClr val="tx1"/>
                </a:solidFill>
                <a:effectLst/>
                <a:latin typeface="+mn-lt"/>
                <a:ea typeface="+mn-ea"/>
                <a:cs typeface="+mn-cs"/>
              </a:rPr>
              <a:t>CURD </a:t>
            </a:r>
            <a:r>
              <a:rPr lang="zh-CN" altLang="en-US" sz="1200" b="0" i="0" kern="1200" dirty="0">
                <a:solidFill>
                  <a:schemeClr val="tx1"/>
                </a:solidFill>
                <a:effectLst/>
                <a:latin typeface="+mn-lt"/>
                <a:ea typeface="+mn-ea"/>
                <a:cs typeface="+mn-cs"/>
              </a:rPr>
              <a:t>和打标能力</a:t>
            </a:r>
          </a:p>
          <a:p>
            <a:r>
              <a:rPr lang="zh-CN" altLang="en-US" sz="1200" b="0" i="0" kern="1200" dirty="0">
                <a:solidFill>
                  <a:schemeClr val="tx1"/>
                </a:solidFill>
                <a:effectLst/>
                <a:latin typeface="+mn-lt"/>
                <a:ea typeface="+mn-ea"/>
                <a:cs typeface="+mn-cs"/>
              </a:rPr>
              <a:t>插件机制：实现三个模块可分可合能力，实现扩展点</a:t>
            </a:r>
            <a:r>
              <a:rPr lang="en" altLang="zh-CN" sz="1200" b="0" i="0" kern="1200" dirty="0">
                <a:solidFill>
                  <a:schemeClr val="tx1"/>
                </a:solidFill>
                <a:effectLst/>
                <a:latin typeface="+mn-lt"/>
                <a:ea typeface="+mn-ea"/>
                <a:cs typeface="+mn-cs"/>
              </a:rPr>
              <a:t>SPI</a:t>
            </a:r>
            <a:r>
              <a:rPr lang="zh-CN" altLang="en-US" sz="1200" b="0" i="0" kern="1200" dirty="0">
                <a:solidFill>
                  <a:schemeClr val="tx1"/>
                </a:solidFill>
                <a:effectLst/>
                <a:latin typeface="+mn-lt"/>
                <a:ea typeface="+mn-ea"/>
                <a:cs typeface="+mn-cs"/>
              </a:rPr>
              <a:t>机制</a:t>
            </a:r>
          </a:p>
          <a:p>
            <a:r>
              <a:rPr lang="zh-CN" altLang="en-US" sz="1200" b="0" i="0" kern="1200" dirty="0">
                <a:solidFill>
                  <a:schemeClr val="tx1"/>
                </a:solidFill>
                <a:effectLst/>
                <a:latin typeface="+mn-lt"/>
                <a:ea typeface="+mn-ea"/>
                <a:cs typeface="+mn-cs"/>
              </a:rPr>
              <a:t>事件机制：实现异步化事件通知，</a:t>
            </a:r>
            <a:r>
              <a:rPr lang="en" altLang="zh-CN" sz="1200" b="0" i="0" kern="1200" dirty="0" err="1">
                <a:solidFill>
                  <a:schemeClr val="tx1"/>
                </a:solidFill>
                <a:effectLst/>
                <a:latin typeface="+mn-lt"/>
                <a:ea typeface="+mn-ea"/>
                <a:cs typeface="+mn-cs"/>
              </a:rPr>
              <a:t>sdk</a:t>
            </a:r>
            <a:r>
              <a:rPr lang="zh-CN" altLang="en-US" sz="1200" b="0" i="0" kern="1200" dirty="0">
                <a:solidFill>
                  <a:schemeClr val="tx1"/>
                </a:solidFill>
                <a:effectLst/>
                <a:latin typeface="+mn-lt"/>
                <a:ea typeface="+mn-ea"/>
                <a:cs typeface="+mn-cs"/>
              </a:rPr>
              <a:t>数据变化异步通知等逻辑</a:t>
            </a:r>
          </a:p>
          <a:p>
            <a:r>
              <a:rPr lang="zh-CN" altLang="en-US" sz="1200" b="0" i="0" kern="1200" dirty="0">
                <a:solidFill>
                  <a:schemeClr val="tx1"/>
                </a:solidFill>
                <a:effectLst/>
                <a:latin typeface="+mn-lt"/>
                <a:ea typeface="+mn-ea"/>
                <a:cs typeface="+mn-cs"/>
              </a:rPr>
              <a:t>日志模块：管理日志分类，日志级别，日志可移植性（尤其避免冲突），日志格式，异常码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帮助文档</a:t>
            </a:r>
          </a:p>
          <a:p>
            <a:r>
              <a:rPr lang="zh-CN" altLang="en-US" sz="1200" b="0" i="0" kern="1200" dirty="0">
                <a:solidFill>
                  <a:schemeClr val="tx1"/>
                </a:solidFill>
                <a:effectLst/>
                <a:latin typeface="+mn-lt"/>
                <a:ea typeface="+mn-ea"/>
                <a:cs typeface="+mn-cs"/>
              </a:rPr>
              <a:t>回调机制：</a:t>
            </a:r>
            <a:r>
              <a:rPr lang="en" altLang="zh-CN" sz="1200" b="0" i="0" kern="1200" dirty="0" err="1">
                <a:solidFill>
                  <a:schemeClr val="tx1"/>
                </a:solidFill>
                <a:effectLst/>
                <a:latin typeface="+mn-lt"/>
                <a:ea typeface="+mn-ea"/>
                <a:cs typeface="+mn-cs"/>
              </a:rPr>
              <a:t>sdk</a:t>
            </a:r>
            <a:r>
              <a:rPr lang="zh-CN" altLang="en-US" sz="1200" b="0" i="0" kern="1200" dirty="0">
                <a:solidFill>
                  <a:schemeClr val="tx1"/>
                </a:solidFill>
                <a:effectLst/>
                <a:latin typeface="+mn-lt"/>
                <a:ea typeface="+mn-ea"/>
                <a:cs typeface="+mn-cs"/>
              </a:rPr>
              <a:t>通知数据，通过统一的模式回调用户处理。接口和数据结构需要具备可扩展性</a:t>
            </a:r>
          </a:p>
          <a:p>
            <a:r>
              <a:rPr lang="zh-CN" altLang="en-US" sz="1200" b="0" i="0" kern="1200" dirty="0">
                <a:solidFill>
                  <a:schemeClr val="tx1"/>
                </a:solidFill>
                <a:effectLst/>
                <a:latin typeface="+mn-lt"/>
                <a:ea typeface="+mn-ea"/>
                <a:cs typeface="+mn-cs"/>
              </a:rPr>
              <a:t>寻址模式：解决</a:t>
            </a:r>
            <a:r>
              <a:rPr lang="en" altLang="zh-CN" sz="1200" b="0" i="0" kern="1200" dirty="0" err="1">
                <a:solidFill>
                  <a:schemeClr val="tx1"/>
                </a:solidFill>
                <a:effectLst/>
                <a:latin typeface="+mn-lt"/>
                <a:ea typeface="+mn-ea"/>
                <a:cs typeface="+mn-cs"/>
              </a:rPr>
              <a:t>ip</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域名，</a:t>
            </a:r>
            <a:r>
              <a:rPr lang="en" altLang="zh-CN" sz="1200" b="0" i="0" kern="1200" dirty="0">
                <a:solidFill>
                  <a:schemeClr val="tx1"/>
                </a:solidFill>
                <a:effectLst/>
                <a:latin typeface="+mn-lt"/>
                <a:ea typeface="+mn-ea"/>
                <a:cs typeface="+mn-cs"/>
              </a:rPr>
              <a:t>nameserver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广播等多种寻址模式，需要可扩展</a:t>
            </a:r>
          </a:p>
          <a:p>
            <a:r>
              <a:rPr lang="zh-CN" altLang="en-US" sz="1200" b="0" i="0" kern="1200" dirty="0">
                <a:solidFill>
                  <a:schemeClr val="tx1"/>
                </a:solidFill>
                <a:effectLst/>
                <a:latin typeface="+mn-lt"/>
                <a:ea typeface="+mn-ea"/>
                <a:cs typeface="+mn-cs"/>
              </a:rPr>
              <a:t>推送通道：解决</a:t>
            </a:r>
            <a:r>
              <a:rPr lang="en" altLang="zh-CN" sz="1200" b="0" i="0" kern="1200" dirty="0">
                <a:solidFill>
                  <a:schemeClr val="tx1"/>
                </a:solidFill>
                <a:effectLst/>
                <a:latin typeface="+mn-lt"/>
                <a:ea typeface="+mn-ea"/>
                <a:cs typeface="+mn-cs"/>
              </a:rPr>
              <a:t>server</a:t>
            </a:r>
            <a:r>
              <a:rPr lang="zh-CN" altLang="en-US" sz="1200" b="0" i="0" kern="1200" dirty="0">
                <a:solidFill>
                  <a:schemeClr val="tx1"/>
                </a:solidFill>
                <a:effectLst/>
                <a:latin typeface="+mn-lt"/>
                <a:ea typeface="+mn-ea"/>
                <a:cs typeface="+mn-cs"/>
              </a:rPr>
              <a:t>与存储、</a:t>
            </a:r>
            <a:r>
              <a:rPr lang="en" altLang="zh-CN" sz="1200" b="0" i="0" kern="1200" dirty="0">
                <a:solidFill>
                  <a:schemeClr val="tx1"/>
                </a:solidFill>
                <a:effectLst/>
                <a:latin typeface="+mn-lt"/>
                <a:ea typeface="+mn-ea"/>
                <a:cs typeface="+mn-cs"/>
              </a:rPr>
              <a:t>server</a:t>
            </a:r>
            <a:r>
              <a:rPr lang="zh-CN" altLang="en-US" sz="1200" b="0" i="0" kern="1200" dirty="0">
                <a:solidFill>
                  <a:schemeClr val="tx1"/>
                </a:solidFill>
                <a:effectLst/>
                <a:latin typeface="+mn-lt"/>
                <a:ea typeface="+mn-ea"/>
                <a:cs typeface="+mn-cs"/>
              </a:rPr>
              <a:t>间、</a:t>
            </a:r>
            <a:r>
              <a:rPr lang="en" altLang="zh-CN" sz="1200" b="0" i="0" kern="1200" dirty="0">
                <a:solidFill>
                  <a:schemeClr val="tx1"/>
                </a:solidFill>
                <a:effectLst/>
                <a:latin typeface="+mn-lt"/>
                <a:ea typeface="+mn-ea"/>
                <a:cs typeface="+mn-cs"/>
              </a:rPr>
              <a:t>server</a:t>
            </a:r>
            <a:r>
              <a:rPr lang="zh-CN" altLang="en-US" sz="1200" b="0" i="0" kern="1200" dirty="0">
                <a:solidFill>
                  <a:schemeClr val="tx1"/>
                </a:solidFill>
                <a:effectLst/>
                <a:latin typeface="+mn-lt"/>
                <a:ea typeface="+mn-ea"/>
                <a:cs typeface="+mn-cs"/>
              </a:rPr>
              <a:t>与</a:t>
            </a:r>
            <a:r>
              <a:rPr lang="en" altLang="zh-CN" sz="1200" b="0" i="0" kern="1200" dirty="0" err="1">
                <a:solidFill>
                  <a:schemeClr val="tx1"/>
                </a:solidFill>
                <a:effectLst/>
                <a:latin typeface="+mn-lt"/>
                <a:ea typeface="+mn-ea"/>
                <a:cs typeface="+mn-cs"/>
              </a:rPr>
              <a:t>sdk</a:t>
            </a:r>
            <a:r>
              <a:rPr lang="zh-CN" altLang="en-US" sz="1200" b="0" i="0" kern="1200" dirty="0">
                <a:solidFill>
                  <a:schemeClr val="tx1"/>
                </a:solidFill>
                <a:effectLst/>
                <a:latin typeface="+mn-lt"/>
                <a:ea typeface="+mn-ea"/>
                <a:cs typeface="+mn-cs"/>
              </a:rPr>
              <a:t>间推送性能问题</a:t>
            </a:r>
          </a:p>
          <a:p>
            <a:r>
              <a:rPr lang="zh-CN" altLang="en-US" sz="1200" b="0" i="0" kern="1200" dirty="0">
                <a:solidFill>
                  <a:schemeClr val="tx1"/>
                </a:solidFill>
                <a:effectLst/>
                <a:latin typeface="+mn-lt"/>
                <a:ea typeface="+mn-ea"/>
                <a:cs typeface="+mn-cs"/>
              </a:rPr>
              <a:t>容量管理：管理每个租户，分组下的容量，防止存储被写爆，影响服务可用性</a:t>
            </a:r>
          </a:p>
          <a:p>
            <a:r>
              <a:rPr lang="zh-CN" altLang="en-US" sz="1200" b="0" i="0" kern="1200" dirty="0">
                <a:solidFill>
                  <a:schemeClr val="tx1"/>
                </a:solidFill>
                <a:effectLst/>
                <a:latin typeface="+mn-lt"/>
                <a:ea typeface="+mn-ea"/>
                <a:cs typeface="+mn-cs"/>
              </a:rPr>
              <a:t>流量管理：按照租户，分组等多个维度对请求频率，长链接个数，报文大小，请求流控进行控制</a:t>
            </a:r>
          </a:p>
          <a:p>
            <a:r>
              <a:rPr lang="zh-CN" altLang="en-US" sz="1200" b="0" i="0" kern="1200" dirty="0">
                <a:solidFill>
                  <a:schemeClr val="tx1"/>
                </a:solidFill>
                <a:effectLst/>
                <a:latin typeface="+mn-lt"/>
                <a:ea typeface="+mn-ea"/>
                <a:cs typeface="+mn-cs"/>
              </a:rPr>
              <a:t>缓存机制：容灾目录，本地缓存，</a:t>
            </a:r>
            <a:r>
              <a:rPr lang="en" altLang="zh-CN" sz="1200" b="0" i="0" kern="1200" dirty="0">
                <a:solidFill>
                  <a:schemeClr val="tx1"/>
                </a:solidFill>
                <a:effectLst/>
                <a:latin typeface="+mn-lt"/>
                <a:ea typeface="+mn-ea"/>
                <a:cs typeface="+mn-cs"/>
              </a:rPr>
              <a:t>server</a:t>
            </a:r>
            <a:r>
              <a:rPr lang="zh-CN" altLang="en-US" sz="1200" b="0" i="0" kern="1200" dirty="0">
                <a:solidFill>
                  <a:schemeClr val="tx1"/>
                </a:solidFill>
                <a:effectLst/>
                <a:latin typeface="+mn-lt"/>
                <a:ea typeface="+mn-ea"/>
                <a:cs typeface="+mn-cs"/>
              </a:rPr>
              <a:t>缓存机制。容灾目录使用需要工具</a:t>
            </a:r>
          </a:p>
          <a:p>
            <a:r>
              <a:rPr lang="zh-CN" altLang="en-US" sz="1200" b="0" i="0" kern="1200" dirty="0">
                <a:solidFill>
                  <a:schemeClr val="tx1"/>
                </a:solidFill>
                <a:effectLst/>
                <a:latin typeface="+mn-lt"/>
                <a:ea typeface="+mn-ea"/>
                <a:cs typeface="+mn-cs"/>
              </a:rPr>
              <a:t>启动模式：按照单机模式，配置模式，服务模式，</a:t>
            </a:r>
            <a:r>
              <a:rPr lang="en" altLang="zh-CN" sz="1200" b="0" i="0" kern="1200" dirty="0" err="1">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模式，或者</a:t>
            </a:r>
            <a:r>
              <a:rPr lang="en" altLang="zh-CN" sz="1200" b="0" i="0" kern="1200" dirty="0">
                <a:solidFill>
                  <a:schemeClr val="tx1"/>
                </a:solidFill>
                <a:effectLst/>
                <a:latin typeface="+mn-lt"/>
                <a:ea typeface="+mn-ea"/>
                <a:cs typeface="+mn-cs"/>
              </a:rPr>
              <a:t>all</a:t>
            </a:r>
            <a:r>
              <a:rPr lang="zh-CN" altLang="en-US" sz="1200" b="0" i="0" kern="1200" dirty="0">
                <a:solidFill>
                  <a:schemeClr val="tx1"/>
                </a:solidFill>
                <a:effectLst/>
                <a:latin typeface="+mn-lt"/>
                <a:ea typeface="+mn-ea"/>
                <a:cs typeface="+mn-cs"/>
              </a:rPr>
              <a:t>模式，启动不同的程序</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UI</a:t>
            </a:r>
          </a:p>
          <a:p>
            <a:r>
              <a:rPr lang="zh-CN" altLang="en-US" sz="1200" b="0" i="0" kern="1200" dirty="0">
                <a:solidFill>
                  <a:schemeClr val="tx1"/>
                </a:solidFill>
                <a:effectLst/>
                <a:latin typeface="+mn-lt"/>
                <a:ea typeface="+mn-ea"/>
                <a:cs typeface="+mn-cs"/>
              </a:rPr>
              <a:t>一致性协议：解决不同数据，不同一致性要求情况下，不同一致性机制</a:t>
            </a:r>
          </a:p>
          <a:p>
            <a:r>
              <a:rPr lang="zh-CN" altLang="en-US" sz="1200" b="0" i="0" kern="1200" dirty="0">
                <a:solidFill>
                  <a:schemeClr val="tx1"/>
                </a:solidFill>
                <a:effectLst/>
                <a:latin typeface="+mn-lt"/>
                <a:ea typeface="+mn-ea"/>
                <a:cs typeface="+mn-cs"/>
              </a:rPr>
              <a:t>存储模块：解决数据持久化、非持久化存储，解决数据分片问题</a:t>
            </a:r>
          </a:p>
          <a:p>
            <a:r>
              <a:rPr lang="en" altLang="zh-CN" sz="1200" b="0" i="0" kern="1200" dirty="0">
                <a:solidFill>
                  <a:schemeClr val="tx1"/>
                </a:solidFill>
                <a:effectLst/>
                <a:latin typeface="+mn-lt"/>
                <a:ea typeface="+mn-ea"/>
                <a:cs typeface="+mn-cs"/>
              </a:rPr>
              <a:t>Nameserver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解决</a:t>
            </a:r>
            <a:r>
              <a:rPr lang="en" altLang="zh-CN" sz="1200" b="0" i="0" kern="1200" dirty="0">
                <a:solidFill>
                  <a:schemeClr val="tx1"/>
                </a:solidFill>
                <a:effectLst/>
                <a:latin typeface="+mn-lt"/>
                <a:ea typeface="+mn-ea"/>
                <a:cs typeface="+mn-cs"/>
              </a:rPr>
              <a:t>namespace</a:t>
            </a:r>
            <a:r>
              <a:rPr lang="zh-CN" altLang="en-US" sz="1200" b="0" i="0" kern="1200" dirty="0">
                <a:solidFill>
                  <a:schemeClr val="tx1"/>
                </a:solidFill>
                <a:effectLst/>
                <a:latin typeface="+mn-lt"/>
                <a:ea typeface="+mn-ea"/>
                <a:cs typeface="+mn-cs"/>
              </a:rPr>
              <a:t>到</a:t>
            </a:r>
            <a:r>
              <a:rPr lang="en" altLang="zh-CN" sz="1200" b="0" i="0" kern="1200" dirty="0" err="1">
                <a:solidFill>
                  <a:schemeClr val="tx1"/>
                </a:solidFill>
                <a:effectLst/>
                <a:latin typeface="+mn-lt"/>
                <a:ea typeface="+mn-ea"/>
                <a:cs typeface="+mn-cs"/>
              </a:rPr>
              <a:t>clusterid</a:t>
            </a:r>
            <a:r>
              <a:rPr lang="zh-CN" altLang="en-US" sz="1200" b="0" i="0" kern="1200" dirty="0">
                <a:solidFill>
                  <a:schemeClr val="tx1"/>
                </a:solidFill>
                <a:effectLst/>
                <a:latin typeface="+mn-lt"/>
                <a:ea typeface="+mn-ea"/>
                <a:cs typeface="+mn-cs"/>
              </a:rPr>
              <a:t>的路由问题，解决用户环境与</a:t>
            </a:r>
            <a:r>
              <a:rPr lang="en" altLang="zh-CN" sz="1200" b="0" i="0" kern="1200" dirty="0" err="1">
                <a:solidFill>
                  <a:schemeClr val="tx1"/>
                </a:solidFill>
                <a:effectLst/>
                <a:latin typeface="+mn-lt"/>
                <a:ea typeface="+mn-ea"/>
                <a:cs typeface="+mn-cs"/>
              </a:rPr>
              <a:t>nacos</a:t>
            </a:r>
            <a:r>
              <a:rPr lang="zh-CN" altLang="en-US" sz="1200" b="0" i="0" kern="1200" dirty="0">
                <a:solidFill>
                  <a:schemeClr val="tx1"/>
                </a:solidFill>
                <a:effectLst/>
                <a:latin typeface="+mn-lt"/>
                <a:ea typeface="+mn-ea"/>
                <a:cs typeface="+mn-cs"/>
              </a:rPr>
              <a:t>物理环境映射问题</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CMDB</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解决元数据存储，与三方</a:t>
            </a:r>
            <a:r>
              <a:rPr lang="en" altLang="zh-CN" sz="1200" b="0" i="0" kern="1200" dirty="0" err="1">
                <a:solidFill>
                  <a:schemeClr val="tx1"/>
                </a:solidFill>
                <a:effectLst/>
                <a:latin typeface="+mn-lt"/>
                <a:ea typeface="+mn-ea"/>
                <a:cs typeface="+mn-cs"/>
              </a:rPr>
              <a:t>cmdb</a:t>
            </a:r>
            <a:r>
              <a:rPr lang="zh-CN" altLang="en-US" sz="1200" b="0" i="0" kern="1200" dirty="0">
                <a:solidFill>
                  <a:schemeClr val="tx1"/>
                </a:solidFill>
                <a:effectLst/>
                <a:latin typeface="+mn-lt"/>
                <a:ea typeface="+mn-ea"/>
                <a:cs typeface="+mn-cs"/>
              </a:rPr>
              <a:t>系统对接问题，解决应用，人，资源关系（配置管理数据库 </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Configuration management database)</a:t>
            </a:r>
            <a:r>
              <a:rPr lang="zh-CN" altLang="en-US" sz="1200" b="0" i="0" kern="1200" dirty="0">
                <a:solidFill>
                  <a:schemeClr val="tx1"/>
                </a:solidFill>
                <a:effectLst/>
                <a:latin typeface="+mn-lt"/>
                <a:ea typeface="+mn-ea"/>
                <a:cs typeface="+mn-cs"/>
              </a:rPr>
              <a:t>） ；目的：</a:t>
            </a:r>
            <a:r>
              <a:rPr lang="zh-CN" altLang="en-US" dirty="0"/>
              <a:t>让服务消费者和服务提供者进行同地域（就近）访问</a:t>
            </a:r>
            <a:endParaRPr lang="zh-CN" altLang="en-US"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Metrics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暴露标准</a:t>
            </a:r>
            <a:r>
              <a:rPr lang="en" altLang="zh-CN" sz="1200" b="0" i="0" kern="1200" dirty="0">
                <a:solidFill>
                  <a:schemeClr val="tx1"/>
                </a:solidFill>
                <a:effectLst/>
                <a:latin typeface="+mn-lt"/>
                <a:ea typeface="+mn-ea"/>
                <a:cs typeface="+mn-cs"/>
              </a:rPr>
              <a:t>metrics</a:t>
            </a:r>
            <a:r>
              <a:rPr lang="zh-CN" altLang="en-US" sz="1200" b="0" i="0" kern="1200" dirty="0">
                <a:solidFill>
                  <a:schemeClr val="tx1"/>
                </a:solidFill>
                <a:effectLst/>
                <a:latin typeface="+mn-lt"/>
                <a:ea typeface="+mn-ea"/>
                <a:cs typeface="+mn-cs"/>
              </a:rPr>
              <a:t>数据，方便与三方监控系统打通</a:t>
            </a:r>
          </a:p>
          <a:p>
            <a:r>
              <a:rPr lang="en" altLang="zh-CN" sz="1200" b="0" i="0" kern="1200" dirty="0">
                <a:solidFill>
                  <a:schemeClr val="tx1"/>
                </a:solidFill>
                <a:effectLst/>
                <a:latin typeface="+mn-lt"/>
                <a:ea typeface="+mn-ea"/>
                <a:cs typeface="+mn-cs"/>
              </a:rPr>
              <a:t>Trace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暴露标准</a:t>
            </a:r>
            <a:r>
              <a:rPr lang="en" altLang="zh-CN" sz="1200" b="0" i="0" kern="1200" dirty="0">
                <a:solidFill>
                  <a:schemeClr val="tx1"/>
                </a:solidFill>
                <a:effectLst/>
                <a:latin typeface="+mn-lt"/>
                <a:ea typeface="+mn-ea"/>
                <a:cs typeface="+mn-cs"/>
              </a:rPr>
              <a:t>trace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方便与</a:t>
            </a:r>
            <a:r>
              <a:rPr lang="en" altLang="zh-CN" sz="1200" b="0" i="0" kern="1200" dirty="0">
                <a:solidFill>
                  <a:schemeClr val="tx1"/>
                </a:solidFill>
                <a:effectLst/>
                <a:latin typeface="+mn-lt"/>
                <a:ea typeface="+mn-ea"/>
                <a:cs typeface="+mn-cs"/>
              </a:rPr>
              <a:t>SLA</a:t>
            </a:r>
            <a:r>
              <a:rPr lang="zh-CN" altLang="en-US" sz="1200" b="0" i="0" kern="1200" dirty="0">
                <a:solidFill>
                  <a:schemeClr val="tx1"/>
                </a:solidFill>
                <a:effectLst/>
                <a:latin typeface="+mn-lt"/>
                <a:ea typeface="+mn-ea"/>
                <a:cs typeface="+mn-cs"/>
              </a:rPr>
              <a:t>系统打通，日志白平化，推送轨迹等能力，并且可以和计量计费系统打通</a:t>
            </a:r>
          </a:p>
          <a:p>
            <a:r>
              <a:rPr lang="zh-CN" altLang="en-US" sz="1200" b="0" i="0" kern="1200" dirty="0">
                <a:solidFill>
                  <a:schemeClr val="tx1"/>
                </a:solidFill>
                <a:effectLst/>
                <a:latin typeface="+mn-lt"/>
                <a:ea typeface="+mn-ea"/>
                <a:cs typeface="+mn-cs"/>
              </a:rPr>
              <a:t>接入管理：相当于阿里云开通服务，分配身份、容量、权限过程</a:t>
            </a:r>
          </a:p>
          <a:p>
            <a:r>
              <a:rPr lang="zh-CN" altLang="en-US" sz="1200" b="0" i="0" kern="1200" dirty="0">
                <a:solidFill>
                  <a:schemeClr val="tx1"/>
                </a:solidFill>
                <a:effectLst/>
                <a:latin typeface="+mn-lt"/>
                <a:ea typeface="+mn-ea"/>
                <a:cs typeface="+mn-cs"/>
              </a:rPr>
              <a:t>用户管理：解决用户管理，登录，</a:t>
            </a:r>
            <a:r>
              <a:rPr lang="en" altLang="zh-CN" sz="1200" b="0" i="0" kern="1200" dirty="0" err="1">
                <a:solidFill>
                  <a:schemeClr val="tx1"/>
                </a:solidFill>
                <a:effectLst/>
                <a:latin typeface="+mn-lt"/>
                <a:ea typeface="+mn-ea"/>
                <a:cs typeface="+mn-cs"/>
              </a:rPr>
              <a:t>sso</a:t>
            </a:r>
            <a:r>
              <a:rPr lang="zh-CN" altLang="en-US" sz="1200" b="0" i="0" kern="1200" dirty="0">
                <a:solidFill>
                  <a:schemeClr val="tx1"/>
                </a:solidFill>
                <a:effectLst/>
                <a:latin typeface="+mn-lt"/>
                <a:ea typeface="+mn-ea"/>
                <a:cs typeface="+mn-cs"/>
              </a:rPr>
              <a:t>等问题</a:t>
            </a:r>
          </a:p>
          <a:p>
            <a:r>
              <a:rPr lang="zh-CN" altLang="en-US" sz="1200" b="0" i="0" kern="1200" dirty="0">
                <a:solidFill>
                  <a:schemeClr val="tx1"/>
                </a:solidFill>
                <a:effectLst/>
                <a:latin typeface="+mn-lt"/>
                <a:ea typeface="+mn-ea"/>
                <a:cs typeface="+mn-cs"/>
              </a:rPr>
              <a:t>权限管理：解决身份识别，访问控制，角色管理等问题</a:t>
            </a:r>
          </a:p>
          <a:p>
            <a:r>
              <a:rPr lang="zh-CN" altLang="en-US" sz="1200" b="0" i="0" kern="1200" dirty="0">
                <a:solidFill>
                  <a:schemeClr val="tx1"/>
                </a:solidFill>
                <a:effectLst/>
                <a:latin typeface="+mn-lt"/>
                <a:ea typeface="+mn-ea"/>
                <a:cs typeface="+mn-cs"/>
              </a:rPr>
              <a:t>审计系统：扩展接口方便与不同公司审计系统打通</a:t>
            </a:r>
          </a:p>
          <a:p>
            <a:r>
              <a:rPr lang="zh-CN" altLang="en-US" sz="1200" b="0" i="0" kern="1200" dirty="0">
                <a:solidFill>
                  <a:schemeClr val="tx1"/>
                </a:solidFill>
                <a:effectLst/>
                <a:latin typeface="+mn-lt"/>
                <a:ea typeface="+mn-ea"/>
                <a:cs typeface="+mn-cs"/>
              </a:rPr>
              <a:t>通知系统：核心数据变更，或者操作，方便通过</a:t>
            </a:r>
            <a:r>
              <a:rPr lang="en" altLang="zh-CN" sz="1200" b="0" i="0" kern="1200" dirty="0">
                <a:solidFill>
                  <a:schemeClr val="tx1"/>
                </a:solidFill>
                <a:effectLst/>
                <a:latin typeface="+mn-lt"/>
                <a:ea typeface="+mn-ea"/>
                <a:cs typeface="+mn-cs"/>
              </a:rPr>
              <a:t>SMS</a:t>
            </a:r>
            <a:r>
              <a:rPr lang="zh-CN" altLang="en-US" sz="1200" b="0" i="0" kern="1200" dirty="0">
                <a:solidFill>
                  <a:schemeClr val="tx1"/>
                </a:solidFill>
                <a:effectLst/>
                <a:latin typeface="+mn-lt"/>
                <a:ea typeface="+mn-ea"/>
                <a:cs typeface="+mn-cs"/>
              </a:rPr>
              <a:t>系统打通，通知到对应人数据变更</a:t>
            </a:r>
          </a:p>
          <a:p>
            <a:r>
              <a:rPr lang="en" altLang="zh-CN" sz="1200" b="0" i="0" kern="1200" dirty="0" err="1">
                <a:solidFill>
                  <a:schemeClr val="tx1"/>
                </a:solidFill>
                <a:effectLst/>
                <a:latin typeface="+mn-lt"/>
                <a:ea typeface="+mn-ea"/>
                <a:cs typeface="+mn-cs"/>
              </a:rPr>
              <a:t>OpenAPI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暴露标准</a:t>
            </a:r>
            <a:r>
              <a:rPr lang="en" altLang="zh-CN" sz="1200" b="0" i="0" kern="1200" dirty="0">
                <a:solidFill>
                  <a:schemeClr val="tx1"/>
                </a:solidFill>
                <a:effectLst/>
                <a:latin typeface="+mn-lt"/>
                <a:ea typeface="+mn-ea"/>
                <a:cs typeface="+mn-cs"/>
              </a:rPr>
              <a:t>Rest</a:t>
            </a:r>
            <a:r>
              <a:rPr lang="zh-CN" altLang="en-US" sz="1200" b="0" i="0" kern="1200" dirty="0">
                <a:solidFill>
                  <a:schemeClr val="tx1"/>
                </a:solidFill>
                <a:effectLst/>
                <a:latin typeface="+mn-lt"/>
                <a:ea typeface="+mn-ea"/>
                <a:cs typeface="+mn-cs"/>
              </a:rPr>
              <a:t>风格</a:t>
            </a:r>
            <a:r>
              <a:rPr lang="en"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接口，简单易用，方便多语言集成</a:t>
            </a:r>
          </a:p>
          <a:p>
            <a:r>
              <a:rPr lang="en" altLang="zh-CN" sz="1200" b="0" i="0" kern="1200" dirty="0">
                <a:solidFill>
                  <a:schemeClr val="tx1"/>
                </a:solidFill>
                <a:effectLst/>
                <a:latin typeface="+mn-lt"/>
                <a:ea typeface="+mn-ea"/>
                <a:cs typeface="+mn-cs"/>
              </a:rPr>
              <a:t>Console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易用控制台，做服务管理、配置管理等操作</a:t>
            </a:r>
          </a:p>
          <a:p>
            <a:r>
              <a:rPr lang="en" altLang="zh-CN" sz="1200" b="0" i="0" kern="1200" dirty="0">
                <a:solidFill>
                  <a:schemeClr val="tx1"/>
                </a:solidFill>
                <a:effectLst/>
                <a:latin typeface="+mn-lt"/>
                <a:ea typeface="+mn-ea"/>
                <a:cs typeface="+mn-cs"/>
              </a:rPr>
              <a:t>SDK</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多语言</a:t>
            </a:r>
            <a:r>
              <a:rPr lang="en" altLang="zh-CN" sz="1200" b="0" i="0" kern="1200" dirty="0" err="1">
                <a:solidFill>
                  <a:schemeClr val="tx1"/>
                </a:solidFill>
                <a:effectLst/>
                <a:latin typeface="+mn-lt"/>
                <a:ea typeface="+mn-ea"/>
                <a:cs typeface="+mn-cs"/>
              </a:rPr>
              <a:t>sdk</a:t>
            </a:r>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Agent</a:t>
            </a:r>
            <a:r>
              <a:rPr lang="zh-CN" altLang="e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dns</a:t>
            </a:r>
            <a:r>
              <a:rPr lang="en"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类似模式，或者与</a:t>
            </a:r>
            <a:r>
              <a:rPr lang="en" altLang="zh-CN" sz="1200" b="0" i="0" kern="1200" dirty="0">
                <a:solidFill>
                  <a:schemeClr val="tx1"/>
                </a:solidFill>
                <a:effectLst/>
                <a:latin typeface="+mn-lt"/>
                <a:ea typeface="+mn-ea"/>
                <a:cs typeface="+mn-cs"/>
              </a:rPr>
              <a:t>mesh</a:t>
            </a:r>
            <a:r>
              <a:rPr lang="zh-CN" altLang="en-US" sz="1200" b="0" i="0" kern="1200" dirty="0">
                <a:solidFill>
                  <a:schemeClr val="tx1"/>
                </a:solidFill>
                <a:effectLst/>
                <a:latin typeface="+mn-lt"/>
                <a:ea typeface="+mn-ea"/>
                <a:cs typeface="+mn-cs"/>
              </a:rPr>
              <a:t>等方案集成</a:t>
            </a:r>
          </a:p>
          <a:p>
            <a:r>
              <a:rPr lang="en" altLang="zh-CN" sz="1200" b="0" i="0" kern="1200" dirty="0">
                <a:solidFill>
                  <a:schemeClr val="tx1"/>
                </a:solidFill>
                <a:effectLst/>
                <a:latin typeface="+mn-lt"/>
                <a:ea typeface="+mn-ea"/>
                <a:cs typeface="+mn-cs"/>
              </a:rPr>
              <a:t>CLI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命令行对产品进行轻量化管理，像</a:t>
            </a:r>
            <a:r>
              <a:rPr lang="en" altLang="zh-CN"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一样好用</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8</a:t>
            </a:fld>
            <a:endParaRPr kumimoji="1" lang="zh-CN" altLang="en-US"/>
          </a:p>
        </p:txBody>
      </p:sp>
    </p:spTree>
    <p:extLst>
      <p:ext uri="{BB962C8B-B14F-4D97-AF65-F5344CB8AC3E}">
        <p14:creationId xmlns:p14="http://schemas.microsoft.com/office/powerpoint/2010/main" val="271787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hlinkClick r:id="rId3"/>
              </a:rPr>
              <a:t>https://gudaoxuri.gitbook.io/microservices-architecture/wei-fu-wu-hua-zhi-ji-shu-jia-gou/cap</a:t>
            </a:r>
            <a:endParaRPr lang="en"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Distro </a:t>
            </a:r>
            <a:r>
              <a:rPr lang="zh-CN" altLang="en-US" sz="1200" kern="1200" dirty="0">
                <a:solidFill>
                  <a:schemeClr val="tx1"/>
                </a:solidFill>
                <a:effectLst/>
                <a:latin typeface="+mn-lt"/>
                <a:ea typeface="+mn-ea"/>
                <a:cs typeface="+mn-cs"/>
              </a:rPr>
              <a:t>协议是 </a:t>
            </a:r>
            <a:r>
              <a:rPr lang="en" altLang="zh-CN" sz="1200" kern="1200" dirty="0" err="1">
                <a:solidFill>
                  <a:schemeClr val="tx1"/>
                </a:solidFill>
                <a:effectLst/>
                <a:latin typeface="+mn-lt"/>
                <a:ea typeface="+mn-ea"/>
                <a:cs typeface="+mn-cs"/>
              </a:rPr>
              <a:t>Nacos</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社区自研的一种 </a:t>
            </a:r>
            <a:r>
              <a:rPr lang="en" altLang="zh-CN" sz="1200" kern="1200" dirty="0">
                <a:solidFill>
                  <a:schemeClr val="tx1"/>
                </a:solidFill>
                <a:effectLst/>
                <a:latin typeface="+mn-lt"/>
                <a:ea typeface="+mn-ea"/>
                <a:cs typeface="+mn-cs"/>
              </a:rPr>
              <a:t>AP </a:t>
            </a:r>
            <a:r>
              <a:rPr lang="zh-CN" altLang="en-US" sz="1200" kern="1200" dirty="0">
                <a:solidFill>
                  <a:schemeClr val="tx1"/>
                </a:solidFill>
                <a:effectLst/>
                <a:latin typeface="+mn-lt"/>
                <a:ea typeface="+mn-ea"/>
                <a:cs typeface="+mn-cs"/>
              </a:rPr>
              <a:t>分布式协议，是面向临时实例设计的一种分布式协议，其保证了在某些 </a:t>
            </a:r>
            <a:r>
              <a:rPr lang="en" altLang="zh-CN" sz="1200" kern="1200" dirty="0" err="1">
                <a:solidFill>
                  <a:schemeClr val="tx1"/>
                </a:solidFill>
                <a:effectLst/>
                <a:latin typeface="+mn-lt"/>
                <a:ea typeface="+mn-ea"/>
                <a:cs typeface="+mn-cs"/>
              </a:rPr>
              <a:t>Nacos</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节点宕机后，整个临时实例处理系统依旧可以正常工作。作为一种有状态的中间件应用的内嵌协议，</a:t>
            </a:r>
            <a:r>
              <a:rPr lang="en" altLang="zh-CN" sz="1200" kern="1200" dirty="0">
                <a:solidFill>
                  <a:schemeClr val="tx1"/>
                </a:solidFill>
                <a:effectLst/>
                <a:latin typeface="+mn-lt"/>
                <a:ea typeface="+mn-ea"/>
                <a:cs typeface="+mn-cs"/>
              </a:rPr>
              <a:t>Distro </a:t>
            </a:r>
            <a:r>
              <a:rPr lang="zh-CN" altLang="en-US" sz="1200" kern="1200" dirty="0">
                <a:solidFill>
                  <a:schemeClr val="tx1"/>
                </a:solidFill>
                <a:effectLst/>
                <a:latin typeface="+mn-lt"/>
                <a:ea typeface="+mn-ea"/>
                <a:cs typeface="+mn-cs"/>
              </a:rPr>
              <a:t>保证了各个 </a:t>
            </a:r>
            <a:r>
              <a:rPr lang="en" altLang="zh-CN" sz="1200" kern="1200" dirty="0" err="1">
                <a:solidFill>
                  <a:schemeClr val="tx1"/>
                </a:solidFill>
                <a:effectLst/>
                <a:latin typeface="+mn-lt"/>
                <a:ea typeface="+mn-ea"/>
                <a:cs typeface="+mn-cs"/>
              </a:rPr>
              <a:t>Nacos</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节点对于海量注册请求的统一协调和存储。（给服务管理用）</a:t>
            </a:r>
            <a:endParaRPr lang="zh-CN" altLang="en-US" dirty="0">
              <a:effectLst/>
            </a:endParaRPr>
          </a:p>
          <a:p>
            <a:endParaRPr lang="en" altLang="zh-CN" sz="1200" b="0" i="0" u="none" strike="noStrike" kern="1200" dirty="0">
              <a:solidFill>
                <a:schemeClr val="tx1"/>
              </a:solidFill>
              <a:effectLst/>
              <a:latin typeface="+mn-lt"/>
              <a:ea typeface="+mn-ea"/>
              <a:cs typeface="+mn-cs"/>
            </a:endParaRPr>
          </a:p>
          <a:p>
            <a:r>
              <a:rPr kumimoji="1" lang="zh-CN" altLang="en-US" dirty="0"/>
              <a:t>设计思想：</a:t>
            </a:r>
            <a:endParaRPr kumimoji="1" lang="en-US" altLang="zh-CN" dirty="0"/>
          </a:p>
          <a:p>
            <a:r>
              <a:rPr lang="en" altLang="zh-CN" dirty="0" err="1"/>
              <a:t>Nacos</a:t>
            </a:r>
            <a:r>
              <a:rPr lang="en" altLang="zh-CN" dirty="0"/>
              <a:t> </a:t>
            </a:r>
            <a:r>
              <a:rPr lang="zh-CN" altLang="en-US" dirty="0"/>
              <a:t>每个节点是平等的都可以处理写请求，同时把新数据同步到其他节点。</a:t>
            </a:r>
          </a:p>
          <a:p>
            <a:r>
              <a:rPr lang="zh-CN" altLang="en-US" dirty="0"/>
              <a:t>每个节点只负责部分数据，定时发送自己负责数据的校验值到其他节点来保持数据⼀致性。</a:t>
            </a:r>
          </a:p>
          <a:p>
            <a:r>
              <a:rPr lang="zh-CN" altLang="en-US" dirty="0"/>
              <a:t>每个节点独立处理读请求，及时从本地发出响应。</a:t>
            </a:r>
            <a:endParaRPr lang="en-US" altLang="zh-CN" dirty="0"/>
          </a:p>
          <a:p>
            <a:r>
              <a:rPr lang="zh-CN" altLang="en-US" dirty="0"/>
              <a:t>场景：</a:t>
            </a:r>
          </a:p>
          <a:p>
            <a:r>
              <a:rPr lang="zh-CN" altLang="en-US" dirty="0"/>
              <a:t>当该节点接收到属于该节点负责的实例的写请求时，直接写入。</a:t>
            </a:r>
          </a:p>
          <a:p>
            <a:r>
              <a:rPr lang="zh-CN" altLang="en-US" dirty="0"/>
              <a:t>当该节点接收到不属于该节点负责的实例的写请求时，将在集群内部路由，转发给对应的节点，从而完成读写。</a:t>
            </a:r>
          </a:p>
          <a:p>
            <a:r>
              <a:rPr lang="zh-CN" altLang="en-US" dirty="0"/>
              <a:t>当该节点接收到任何读请求时，都直接在本机查询并返回（因为所有实例都被同步到了每台机器上</a:t>
            </a:r>
          </a:p>
          <a:p>
            <a:endParaRPr kumimoji="1" lang="en-US" altLang="zh-CN" dirty="0"/>
          </a:p>
          <a:p>
            <a:r>
              <a:rPr kumimoji="1" lang="zh-CN" altLang="en-US" dirty="0"/>
              <a:t>数据校验：</a:t>
            </a:r>
            <a:endParaRPr kumimoji="1" lang="en-US" altLang="zh-CN" dirty="0"/>
          </a:p>
          <a:p>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Distro </a:t>
            </a:r>
            <a:r>
              <a:rPr lang="zh-CN" altLang="en-US" sz="1200" b="0" i="0" kern="1200" dirty="0">
                <a:solidFill>
                  <a:schemeClr val="tx1"/>
                </a:solidFill>
                <a:effectLst/>
                <a:latin typeface="+mn-lt"/>
                <a:ea typeface="+mn-ea"/>
                <a:cs typeface="+mn-cs"/>
              </a:rPr>
              <a:t>集群启动之后，各台机器之间会定期的发送心跳。心跳信息主要为各个机器上的所有数据</a:t>
            </a:r>
          </a:p>
          <a:p>
            <a:r>
              <a:rPr lang="zh-CN" altLang="en-US" sz="1200" b="0" i="0" kern="1200" dirty="0">
                <a:solidFill>
                  <a:schemeClr val="tx1"/>
                </a:solidFill>
                <a:effectLst/>
                <a:latin typeface="+mn-lt"/>
                <a:ea typeface="+mn-ea"/>
                <a:cs typeface="+mn-cs"/>
              </a:rPr>
              <a:t>的元信息（之所以使用元信息，是因为需要保证网络中数据传输的量级维持在⼀个较低水平）。这</a:t>
            </a:r>
          </a:p>
          <a:p>
            <a:r>
              <a:rPr lang="zh-CN" altLang="en-US" sz="1200" b="0" i="0" kern="1200" dirty="0">
                <a:solidFill>
                  <a:schemeClr val="tx1"/>
                </a:solidFill>
                <a:effectLst/>
                <a:latin typeface="+mn-lt"/>
                <a:ea typeface="+mn-ea"/>
                <a:cs typeface="+mn-cs"/>
              </a:rPr>
              <a:t>种数据校验会以心跳的形式进行，即每台机器在固定时间间隔会向其他机器发起⼀次数据校验请求。</a:t>
            </a:r>
          </a:p>
          <a:p>
            <a:endParaRPr kumimoji="1" lang="zh-CN" altLang="en-US"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9</a:t>
            </a:fld>
            <a:endParaRPr kumimoji="1" lang="zh-CN" altLang="en-US"/>
          </a:p>
        </p:txBody>
      </p:sp>
    </p:spTree>
    <p:extLst>
      <p:ext uri="{BB962C8B-B14F-4D97-AF65-F5344CB8AC3E}">
        <p14:creationId xmlns:p14="http://schemas.microsoft.com/office/powerpoint/2010/main" val="2173879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抽象了</a:t>
            </a:r>
            <a:r>
              <a:rPr kumimoji="1" lang="en" altLang="zh-CN" dirty="0" err="1"/>
              <a:t>ConsistencyProtocol</a:t>
            </a:r>
            <a:r>
              <a:rPr kumimoji="1" lang="zh-CN" altLang="en" dirty="0"/>
              <a:t>接口</a:t>
            </a:r>
            <a:r>
              <a:rPr kumimoji="1" lang="zh-CN" altLang="en-US" dirty="0"/>
              <a:t>，</a:t>
            </a:r>
            <a:r>
              <a:rPr kumimoji="1" lang="en-US" altLang="zh-CN" dirty="0" err="1"/>
              <a:t>ap</a:t>
            </a:r>
            <a:r>
              <a:rPr kumimoji="1" lang="zh-CN" altLang="en-US" dirty="0"/>
              <a:t>、</a:t>
            </a:r>
            <a:r>
              <a:rPr kumimoji="1" lang="en-US" altLang="zh-CN" dirty="0" err="1"/>
              <a:t>cp</a:t>
            </a:r>
            <a:r>
              <a:rPr kumimoji="1" lang="zh-CN" altLang="en-US" dirty="0"/>
              <a:t>，</a:t>
            </a:r>
            <a:r>
              <a:rPr kumimoji="1" lang="en-US" altLang="zh-CN" dirty="0" err="1"/>
              <a:t>jraft</a:t>
            </a:r>
            <a:r>
              <a:rPr kumimoji="1" lang="zh-CN" altLang="en-US" dirty="0"/>
              <a:t>都集成该接口；</a:t>
            </a:r>
            <a:endParaRPr kumimoji="1" lang="en-US" altLang="zh-CN" dirty="0"/>
          </a:p>
          <a:p>
            <a:r>
              <a:rPr kumimoji="1" lang="zh-CN" altLang="en" dirty="0"/>
              <a:t>使用</a:t>
            </a:r>
            <a:r>
              <a:rPr kumimoji="1" lang="en" altLang="zh-CN" dirty="0" err="1"/>
              <a:t>ProtocolManager</a:t>
            </a:r>
            <a:r>
              <a:rPr kumimoji="1" lang="zh-CN" altLang="en" dirty="0"/>
              <a:t>类</a:t>
            </a:r>
            <a:r>
              <a:rPr kumimoji="1" lang="zh-CN" altLang="en-US" dirty="0"/>
              <a:t>进行协议管理，达到服务发现和配置管理解耦</a:t>
            </a:r>
            <a:endParaRPr kumimoji="1" lang="en-US" altLang="zh-CN" dirty="0"/>
          </a:p>
          <a:p>
            <a:endParaRPr kumimoji="1" lang="en-US" altLang="zh-CN" dirty="0"/>
          </a:p>
          <a:p>
            <a:endParaRPr kumimoji="1" lang="en-US" altLang="zh-CN" dirty="0"/>
          </a:p>
          <a:p>
            <a:r>
              <a:rPr lang="zh-CN" altLang="en-US" b="1" dirty="0">
                <a:effectLst/>
              </a:rPr>
              <a:t>从服务注册发现来看</a:t>
            </a:r>
          </a:p>
          <a:p>
            <a:r>
              <a:rPr lang="zh-CN" altLang="en-US" dirty="0">
                <a:effectLst/>
              </a:rPr>
              <a:t>服务发现注册中心，在当前微服务体系下，是十分重要的组件，服务之间感知对方服务的当前可正常提供服务的实例信息，必须从服务发现注册中心进行获取，因此对于服务注册发现中心组件的可用性，提出了很高的要求，需要在任何场景下，尽最大可能保证服务注册发现能力可以对外提供服务；同时 </a:t>
            </a:r>
            <a:r>
              <a:rPr lang="en" altLang="zh-CN" dirty="0" err="1">
                <a:effectLst/>
              </a:rPr>
              <a:t>Nacos</a:t>
            </a:r>
            <a:r>
              <a:rPr lang="en" altLang="zh-CN" dirty="0">
                <a:effectLst/>
              </a:rPr>
              <a:t> </a:t>
            </a:r>
            <a:r>
              <a:rPr lang="zh-CN" altLang="en-US" dirty="0">
                <a:effectLst/>
              </a:rPr>
              <a:t>的服务注册发现设计，采取了心跳可自动完成服务数据补偿的机制。如果数据丢失的话，是可以通过该机制快速弥补数据丢失。</a:t>
            </a:r>
          </a:p>
          <a:p>
            <a:r>
              <a:rPr lang="zh-CN" altLang="en-US" dirty="0">
                <a:effectLst/>
              </a:rPr>
              <a:t>因此，为了满足服务发现注册中心的可用性，强一致性的共识算法这里就不太合适了，因为强一致性共识算法能否对外提供服务是有要求的，如果当前集群可用的节点数没有过半的话，整个算法直接“罢工”，而最终一致共识算法的话，更多保障服务的可用性，并且能够保证在一定的时间内各个节点之间的数据能够达成一致。</a:t>
            </a:r>
          </a:p>
          <a:p>
            <a:r>
              <a:rPr lang="zh-CN" altLang="en-US" dirty="0">
                <a:effectLst/>
              </a:rPr>
              <a:t>上述的都是针对于</a:t>
            </a:r>
            <a:r>
              <a:rPr lang="en" altLang="zh-CN" dirty="0" err="1">
                <a:effectLst/>
              </a:rPr>
              <a:t>Nacos</a:t>
            </a:r>
            <a:r>
              <a:rPr lang="zh-CN" altLang="en-US" dirty="0">
                <a:effectLst/>
              </a:rPr>
              <a:t>服务发现注册中的非持久化服务而言（即需要客户端上报心跳进行服务实例续约）。而对于</a:t>
            </a:r>
            <a:r>
              <a:rPr lang="en" altLang="zh-CN" dirty="0" err="1">
                <a:effectLst/>
              </a:rPr>
              <a:t>Nacos</a:t>
            </a:r>
            <a:r>
              <a:rPr lang="zh-CN" altLang="en-US" dirty="0">
                <a:effectLst/>
              </a:rPr>
              <a:t>服务发现注册中的持久化服务，因为所有的数据都是直接使用调用</a:t>
            </a:r>
            <a:r>
              <a:rPr lang="en" altLang="zh-CN" dirty="0" err="1">
                <a:effectLst/>
              </a:rPr>
              <a:t>Nacos</a:t>
            </a:r>
            <a:r>
              <a:rPr lang="zh-CN" altLang="en-US" dirty="0">
                <a:effectLst/>
              </a:rPr>
              <a:t>服务端直接创建，因此需要由</a:t>
            </a:r>
            <a:r>
              <a:rPr lang="en" altLang="zh-CN" dirty="0" err="1">
                <a:effectLst/>
              </a:rPr>
              <a:t>Nacos</a:t>
            </a:r>
            <a:r>
              <a:rPr lang="zh-CN" altLang="en-US" dirty="0">
                <a:effectLst/>
              </a:rPr>
              <a:t>保障数据在各个节点之间的强一致性，故而针对此类型的服务数据，选择了强一致性共识算法来保障数据的一致性。</a:t>
            </a:r>
          </a:p>
          <a:p>
            <a:r>
              <a:rPr lang="zh-CN" altLang="en-US" b="1" dirty="0">
                <a:effectLst/>
              </a:rPr>
              <a:t>从配置管理来看</a:t>
            </a:r>
          </a:p>
          <a:p>
            <a:r>
              <a:rPr lang="zh-CN" altLang="en-US" dirty="0">
                <a:effectLst/>
              </a:rPr>
              <a:t>配置数据，是直接在 </a:t>
            </a:r>
            <a:r>
              <a:rPr lang="en" altLang="zh-CN" dirty="0" err="1">
                <a:effectLst/>
              </a:rPr>
              <a:t>Nacos</a:t>
            </a:r>
            <a:r>
              <a:rPr lang="en" altLang="zh-CN" dirty="0">
                <a:effectLst/>
              </a:rPr>
              <a:t> </a:t>
            </a:r>
            <a:r>
              <a:rPr lang="zh-CN" altLang="en-US" dirty="0">
                <a:effectLst/>
              </a:rPr>
              <a:t>服务端进行创建并进行管理的，必须保证大部分的节点都保存了此配置数据才能认为配置被成功保存了，否则就会丢失配置的变更，如果出现这种情况，问题是很严重的，如果是发布重要配置变更出现了丢失变更动作的情况，那多半就要引起严重的现网故障了，因此对于配置数据的管理，是必须要求集群中大部分的节点是强一致的，而这里的话只能使用强一致性共识算法。</a:t>
            </a:r>
          </a:p>
          <a:p>
            <a:endParaRPr kumimoji="1" lang="en-US" altLang="zh-CN" dirty="0"/>
          </a:p>
          <a:p>
            <a:endParaRPr kumimoji="1" lang="en-US" altLang="zh-CN" dirty="0"/>
          </a:p>
          <a:p>
            <a:r>
              <a:rPr lang="zh-CN" altLang="en-US" dirty="0">
                <a:effectLst/>
              </a:rPr>
              <a:t>对于强一致性共识算法，当前工业生产中，最多使用的就是 </a:t>
            </a:r>
            <a:r>
              <a:rPr lang="en" altLang="zh-CN" dirty="0">
                <a:effectLst/>
              </a:rPr>
              <a:t>Raft </a:t>
            </a:r>
            <a:r>
              <a:rPr lang="zh-CN" altLang="en-US" dirty="0">
                <a:effectLst/>
              </a:rPr>
              <a:t>协议，</a:t>
            </a:r>
            <a:r>
              <a:rPr lang="en" altLang="zh-CN" dirty="0">
                <a:effectLst/>
              </a:rPr>
              <a:t>Raft </a:t>
            </a:r>
            <a:r>
              <a:rPr lang="zh-CN" altLang="en-US" dirty="0">
                <a:effectLst/>
              </a:rPr>
              <a:t>协议更容易让人理解，并且有很多成熟的工业算法实现，比如蚂蚁金服的 </a:t>
            </a:r>
            <a:r>
              <a:rPr lang="en" altLang="zh-CN" dirty="0" err="1">
                <a:effectLst/>
              </a:rPr>
              <a:t>JRaft</a:t>
            </a:r>
            <a:r>
              <a:rPr lang="zh-CN" altLang="en" dirty="0">
                <a:effectLst/>
              </a:rPr>
              <a:t>、</a:t>
            </a:r>
            <a:r>
              <a:rPr lang="en" altLang="zh-CN" dirty="0">
                <a:effectLst/>
              </a:rPr>
              <a:t>Zookeeper </a:t>
            </a:r>
            <a:r>
              <a:rPr lang="zh-CN" altLang="en-US" dirty="0">
                <a:effectLst/>
              </a:rPr>
              <a:t>的 </a:t>
            </a:r>
            <a:r>
              <a:rPr lang="en" altLang="zh-CN" dirty="0">
                <a:effectLst/>
              </a:rPr>
              <a:t>ZAB</a:t>
            </a:r>
            <a:r>
              <a:rPr lang="zh-CN" altLang="en" dirty="0">
                <a:effectLst/>
              </a:rPr>
              <a:t>、</a:t>
            </a:r>
            <a:r>
              <a:rPr lang="en" altLang="zh-CN" dirty="0">
                <a:effectLst/>
              </a:rPr>
              <a:t>Consul </a:t>
            </a:r>
            <a:r>
              <a:rPr lang="zh-CN" altLang="en-US" dirty="0">
                <a:effectLst/>
              </a:rPr>
              <a:t>的 </a:t>
            </a:r>
            <a:r>
              <a:rPr lang="en" altLang="zh-CN" dirty="0">
                <a:effectLst/>
              </a:rPr>
              <a:t>Raft</a:t>
            </a:r>
            <a:r>
              <a:rPr lang="zh-CN" altLang="en" dirty="0">
                <a:effectLst/>
              </a:rPr>
              <a:t>、</a:t>
            </a:r>
            <a:r>
              <a:rPr lang="zh-CN" altLang="en-US" dirty="0">
                <a:effectLst/>
              </a:rPr>
              <a:t>百度的 </a:t>
            </a:r>
            <a:r>
              <a:rPr lang="en" altLang="zh-CN" dirty="0" err="1">
                <a:effectLst/>
              </a:rPr>
              <a:t>braft</a:t>
            </a:r>
            <a:r>
              <a:rPr lang="zh-CN" altLang="en" dirty="0">
                <a:effectLst/>
              </a:rPr>
              <a:t>、</a:t>
            </a:r>
            <a:r>
              <a:rPr lang="en" altLang="zh-CN" dirty="0">
                <a:effectLst/>
              </a:rPr>
              <a:t>Apache </a:t>
            </a:r>
            <a:r>
              <a:rPr lang="en" altLang="zh-CN" dirty="0" err="1">
                <a:effectLst/>
              </a:rPr>
              <a:t>Ratis</a:t>
            </a:r>
            <a:r>
              <a:rPr lang="zh-CN" altLang="en" dirty="0">
                <a:effectLst/>
              </a:rPr>
              <a:t>；</a:t>
            </a:r>
            <a:endParaRPr lang="en-US" altLang="zh-CN" dirty="0">
              <a:effectLst/>
            </a:endParaRPr>
          </a:p>
          <a:p>
            <a:r>
              <a:rPr lang="zh-CN" altLang="en-US" dirty="0">
                <a:effectLst/>
              </a:rPr>
              <a:t>因为</a:t>
            </a:r>
            <a:r>
              <a:rPr lang="en" altLang="zh-CN" dirty="0" err="1">
                <a:effectLst/>
              </a:rPr>
              <a:t>Nacos</a:t>
            </a:r>
            <a:r>
              <a:rPr lang="zh-CN" altLang="en-US" dirty="0">
                <a:effectLst/>
              </a:rPr>
              <a:t>是</a:t>
            </a:r>
            <a:r>
              <a:rPr lang="en" altLang="zh-CN" dirty="0">
                <a:effectLst/>
              </a:rPr>
              <a:t>Java</a:t>
            </a:r>
            <a:r>
              <a:rPr lang="zh-CN" altLang="en-US" dirty="0">
                <a:effectLst/>
              </a:rPr>
              <a:t>技术栈，因此只能在 </a:t>
            </a:r>
            <a:r>
              <a:rPr lang="en" altLang="zh-CN" dirty="0" err="1">
                <a:effectLst/>
              </a:rPr>
              <a:t>JRaft</a:t>
            </a:r>
            <a:r>
              <a:rPr lang="zh-CN" altLang="en" dirty="0">
                <a:effectLst/>
              </a:rPr>
              <a:t>、</a:t>
            </a:r>
            <a:r>
              <a:rPr lang="en" altLang="zh-CN" dirty="0">
                <a:effectLst/>
              </a:rPr>
              <a:t>ZAB</a:t>
            </a:r>
            <a:r>
              <a:rPr lang="zh-CN" altLang="en" dirty="0">
                <a:effectLst/>
              </a:rPr>
              <a:t>、</a:t>
            </a:r>
            <a:r>
              <a:rPr lang="en" altLang="zh-CN" dirty="0">
                <a:effectLst/>
              </a:rPr>
              <a:t>Apache </a:t>
            </a:r>
            <a:r>
              <a:rPr lang="en" altLang="zh-CN" dirty="0" err="1">
                <a:effectLst/>
              </a:rPr>
              <a:t>Ratis</a:t>
            </a:r>
            <a:r>
              <a:rPr lang="en" altLang="zh-CN" dirty="0">
                <a:effectLst/>
              </a:rPr>
              <a:t> </a:t>
            </a:r>
            <a:r>
              <a:rPr lang="zh-CN" altLang="en-US" dirty="0">
                <a:effectLst/>
              </a:rPr>
              <a:t>中选择，但是 </a:t>
            </a:r>
            <a:r>
              <a:rPr lang="en" altLang="zh-CN" dirty="0">
                <a:effectLst/>
              </a:rPr>
              <a:t>ZAB </a:t>
            </a:r>
            <a:r>
              <a:rPr lang="zh-CN" altLang="en-US" dirty="0">
                <a:effectLst/>
              </a:rPr>
              <a:t>因为和</a:t>
            </a:r>
            <a:r>
              <a:rPr lang="en" altLang="zh-CN" dirty="0">
                <a:effectLst/>
              </a:rPr>
              <a:t>Zookeeper </a:t>
            </a:r>
            <a:r>
              <a:rPr lang="zh-CN" altLang="en-US" dirty="0">
                <a:effectLst/>
              </a:rPr>
              <a:t>强绑定，再加上希望可以和 </a:t>
            </a:r>
            <a:r>
              <a:rPr lang="en" altLang="zh-CN" dirty="0">
                <a:effectLst/>
              </a:rPr>
              <a:t>Raft </a:t>
            </a:r>
            <a:r>
              <a:rPr lang="zh-CN" altLang="en-US" dirty="0">
                <a:effectLst/>
              </a:rPr>
              <a:t>算法库的支持团队随时沟通交流，因此选择了 </a:t>
            </a:r>
            <a:r>
              <a:rPr lang="en" altLang="zh-CN" dirty="0" err="1">
                <a:effectLst/>
              </a:rPr>
              <a:t>JRaft</a:t>
            </a:r>
            <a:r>
              <a:rPr lang="zh-CN" altLang="en" dirty="0">
                <a:effectLst/>
              </a:rPr>
              <a:t>，</a:t>
            </a:r>
            <a:r>
              <a:rPr lang="zh-CN" altLang="en-US" dirty="0">
                <a:effectLst/>
              </a:rPr>
              <a:t>选择 </a:t>
            </a:r>
            <a:r>
              <a:rPr lang="en" altLang="zh-CN" dirty="0" err="1">
                <a:effectLst/>
              </a:rPr>
              <a:t>JRaft</a:t>
            </a:r>
            <a:r>
              <a:rPr lang="en" altLang="zh-CN" dirty="0">
                <a:effectLst/>
              </a:rPr>
              <a:t> </a:t>
            </a:r>
            <a:r>
              <a:rPr lang="zh-CN" altLang="en-US" dirty="0">
                <a:effectLst/>
              </a:rPr>
              <a:t>也是因为 </a:t>
            </a:r>
            <a:r>
              <a:rPr lang="en" altLang="zh-CN" dirty="0" err="1">
                <a:effectLst/>
              </a:rPr>
              <a:t>JRaft</a:t>
            </a:r>
            <a:r>
              <a:rPr lang="en" altLang="zh-CN" dirty="0">
                <a:effectLst/>
              </a:rPr>
              <a:t> </a:t>
            </a:r>
            <a:r>
              <a:rPr lang="zh-CN" altLang="en-US" dirty="0">
                <a:effectLst/>
              </a:rPr>
              <a:t>支持多 </a:t>
            </a:r>
            <a:r>
              <a:rPr lang="en" altLang="zh-CN" dirty="0" err="1">
                <a:effectLst/>
              </a:rPr>
              <a:t>RaftGroup</a:t>
            </a:r>
            <a:r>
              <a:rPr lang="zh-CN" altLang="en" dirty="0">
                <a:effectLst/>
              </a:rPr>
              <a:t>，</a:t>
            </a:r>
            <a:r>
              <a:rPr lang="zh-CN" altLang="en-US" dirty="0">
                <a:effectLst/>
              </a:rPr>
              <a:t>为 </a:t>
            </a:r>
            <a:r>
              <a:rPr lang="en" altLang="zh-CN" dirty="0" err="1">
                <a:effectLst/>
              </a:rPr>
              <a:t>Nacos</a:t>
            </a:r>
            <a:r>
              <a:rPr lang="en" altLang="zh-CN" dirty="0">
                <a:effectLst/>
              </a:rPr>
              <a:t> </a:t>
            </a:r>
            <a:r>
              <a:rPr lang="zh-CN" altLang="en-US" dirty="0">
                <a:effectLst/>
              </a:rPr>
              <a:t>后面的多数据分片带来了可能。</a:t>
            </a:r>
          </a:p>
          <a:p>
            <a:r>
              <a:rPr lang="zh-CN" altLang="en-US" dirty="0">
                <a:effectLst/>
              </a:rPr>
              <a:t>而 </a:t>
            </a:r>
            <a:r>
              <a:rPr lang="en" altLang="zh-CN" dirty="0">
                <a:effectLst/>
              </a:rPr>
              <a:t>Distro </a:t>
            </a:r>
            <a:r>
              <a:rPr lang="zh-CN" altLang="en-US" dirty="0">
                <a:effectLst/>
              </a:rPr>
              <a:t>协议是阿里巴巴自研的一个最终一致性协议，而最终一致性协议有很多，比如 </a:t>
            </a:r>
            <a:r>
              <a:rPr lang="en" altLang="zh-CN" dirty="0">
                <a:effectLst/>
              </a:rPr>
              <a:t>Gossip</a:t>
            </a:r>
            <a:r>
              <a:rPr lang="zh-CN" altLang="en" dirty="0">
                <a:effectLst/>
              </a:rPr>
              <a:t>、</a:t>
            </a:r>
            <a:r>
              <a:rPr lang="en" altLang="zh-CN" sz="1200" kern="1200" dirty="0">
                <a:solidFill>
                  <a:schemeClr val="tx1"/>
                </a:solidFill>
                <a:effectLst/>
                <a:latin typeface="+mn-lt"/>
                <a:ea typeface="+mn-ea"/>
                <a:cs typeface="+mn-cs"/>
              </a:rPr>
              <a:t>Eureka </a:t>
            </a:r>
            <a:r>
              <a:rPr lang="zh-CN" altLang="en-US" sz="1200" kern="1200" dirty="0">
                <a:solidFill>
                  <a:schemeClr val="tx1"/>
                </a:solidFill>
                <a:effectLst/>
                <a:latin typeface="+mn-lt"/>
                <a:ea typeface="+mn-ea"/>
                <a:cs typeface="+mn-cs"/>
              </a:rPr>
              <a:t>内的数据同步算法。而 </a:t>
            </a:r>
            <a:r>
              <a:rPr lang="en" altLang="zh-CN" sz="1200" kern="1200" dirty="0">
                <a:solidFill>
                  <a:schemeClr val="tx1"/>
                </a:solidFill>
                <a:effectLst/>
                <a:latin typeface="+mn-lt"/>
                <a:ea typeface="+mn-ea"/>
                <a:cs typeface="+mn-cs"/>
              </a:rPr>
              <a:t>Distro </a:t>
            </a:r>
            <a:r>
              <a:rPr lang="zh-CN" altLang="en-US" sz="1200" kern="1200" dirty="0">
                <a:solidFill>
                  <a:schemeClr val="tx1"/>
                </a:solidFill>
                <a:effectLst/>
                <a:latin typeface="+mn-lt"/>
                <a:ea typeface="+mn-ea"/>
                <a:cs typeface="+mn-cs"/>
              </a:rPr>
              <a:t>算法是集 </a:t>
            </a:r>
            <a:r>
              <a:rPr lang="en" altLang="zh-CN" sz="1200" kern="1200" dirty="0">
                <a:solidFill>
                  <a:schemeClr val="tx1"/>
                </a:solidFill>
                <a:effectLst/>
                <a:latin typeface="+mn-lt"/>
                <a:ea typeface="+mn-ea"/>
                <a:cs typeface="+mn-cs"/>
              </a:rPr>
              <a:t>Gossip </a:t>
            </a:r>
            <a:r>
              <a:rPr lang="zh-CN" altLang="en-US" sz="1200" kern="1200" dirty="0">
                <a:solidFill>
                  <a:schemeClr val="tx1"/>
                </a:solidFill>
                <a:effectLst/>
                <a:latin typeface="+mn-lt"/>
                <a:ea typeface="+mn-ea"/>
                <a:cs typeface="+mn-cs"/>
              </a:rPr>
              <a:t>以及 </a:t>
            </a:r>
            <a:r>
              <a:rPr lang="en" altLang="zh-CN" sz="1200" kern="1200" dirty="0">
                <a:solidFill>
                  <a:schemeClr val="tx1"/>
                </a:solidFill>
                <a:effectLst/>
                <a:latin typeface="+mn-lt"/>
                <a:ea typeface="+mn-ea"/>
                <a:cs typeface="+mn-cs"/>
              </a:rPr>
              <a:t>Eureka </a:t>
            </a:r>
            <a:r>
              <a:rPr lang="zh-CN" altLang="en-US" sz="1200" kern="1200" dirty="0">
                <a:solidFill>
                  <a:schemeClr val="tx1"/>
                </a:solidFill>
                <a:effectLst/>
                <a:latin typeface="+mn-lt"/>
                <a:ea typeface="+mn-ea"/>
                <a:cs typeface="+mn-cs"/>
              </a:rPr>
              <a:t>协议的优点并加以优化而出来的，对于原生的</a:t>
            </a:r>
            <a:r>
              <a:rPr lang="en" altLang="zh-CN" sz="1200" kern="1200" dirty="0">
                <a:solidFill>
                  <a:schemeClr val="tx1"/>
                </a:solidFill>
                <a:effectLst/>
                <a:latin typeface="+mn-lt"/>
                <a:ea typeface="+mn-ea"/>
                <a:cs typeface="+mn-cs"/>
              </a:rPr>
              <a:t>Gossip</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由于随机选取发送消息的节点，也就不可避免的存在消息重复发送给同一节点的情况，增加了网络的传输的压力，也给消息节点带来额外的处理负载，而 </a:t>
            </a:r>
            <a:r>
              <a:rPr lang="en" altLang="zh-CN" sz="1200" kern="1200" dirty="0">
                <a:solidFill>
                  <a:schemeClr val="tx1"/>
                </a:solidFill>
                <a:effectLst/>
                <a:latin typeface="+mn-lt"/>
                <a:ea typeface="+mn-ea"/>
                <a:cs typeface="+mn-cs"/>
              </a:rPr>
              <a:t>Distro </a:t>
            </a:r>
            <a:r>
              <a:rPr lang="zh-CN" altLang="en-US" sz="1200" kern="1200" dirty="0">
                <a:solidFill>
                  <a:schemeClr val="tx1"/>
                </a:solidFill>
                <a:effectLst/>
                <a:latin typeface="+mn-lt"/>
                <a:ea typeface="+mn-ea"/>
                <a:cs typeface="+mn-cs"/>
              </a:rPr>
              <a:t>算法引入了权威 </a:t>
            </a:r>
            <a:r>
              <a:rPr lang="en" altLang="zh-CN" sz="1200" kern="1200" dirty="0">
                <a:solidFill>
                  <a:schemeClr val="tx1"/>
                </a:solidFill>
                <a:effectLst/>
                <a:latin typeface="+mn-lt"/>
                <a:ea typeface="+mn-ea"/>
                <a:cs typeface="+mn-cs"/>
              </a:rPr>
              <a:t>Server </a:t>
            </a:r>
            <a:r>
              <a:rPr lang="zh-CN" altLang="en-US" sz="1200" kern="1200" dirty="0">
                <a:solidFill>
                  <a:schemeClr val="tx1"/>
                </a:solidFill>
                <a:effectLst/>
                <a:latin typeface="+mn-lt"/>
                <a:ea typeface="+mn-ea"/>
                <a:cs typeface="+mn-cs"/>
              </a:rPr>
              <a:t>的概念，每个节点负责一部分数据以及将自己的数据同步给其他节点，有效的降低了消息冗余的问题。</a:t>
            </a:r>
            <a:endParaRPr lang="zh-CN" altLang="en-US" dirty="0">
              <a:effectLst/>
            </a:endParaRPr>
          </a:p>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74AA22B4-94DD-274A-A373-262D7FF9710B}" type="slidenum">
              <a:rPr kumimoji="1" lang="zh-CN" altLang="en-US" smtClean="0"/>
              <a:t>10</a:t>
            </a:fld>
            <a:endParaRPr kumimoji="1" lang="zh-CN" altLang="en-US"/>
          </a:p>
        </p:txBody>
      </p:sp>
    </p:spTree>
    <p:extLst>
      <p:ext uri="{BB962C8B-B14F-4D97-AF65-F5344CB8AC3E}">
        <p14:creationId xmlns:p14="http://schemas.microsoft.com/office/powerpoint/2010/main" val="168303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BDD00-2CAC-7F4A-81B3-7F56A89C3C4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655E396-FE78-0842-A75F-9F00398FC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AD36FE0-ED57-1F4A-8A94-96801002BCD0}"/>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5" name="页脚占位符 4">
            <a:extLst>
              <a:ext uri="{FF2B5EF4-FFF2-40B4-BE49-F238E27FC236}">
                <a16:creationId xmlns:a16="http://schemas.microsoft.com/office/drawing/2014/main" id="{97569B37-D837-C04D-80BA-D7D9E3F9616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52FDC8E-A59B-274C-88DA-BE2B0CCBF391}"/>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19999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753E5-482C-FA43-899C-FCFC7966EEA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807C3AF-3FF1-4944-B730-AE655347C0E8}"/>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737B9921-BCB3-D448-86B7-76CD6BB19643}"/>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5" name="页脚占位符 4">
            <a:extLst>
              <a:ext uri="{FF2B5EF4-FFF2-40B4-BE49-F238E27FC236}">
                <a16:creationId xmlns:a16="http://schemas.microsoft.com/office/drawing/2014/main" id="{2651A677-7EDF-FB4B-AC03-5620D06FCAC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92568D9-0D1B-CC42-9B7D-E38DC8CF5FBA}"/>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32066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320A440-C5C2-D94B-A9FB-08ABBC1CECE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36ABE3D-D9EA-294A-9FC5-ACEE3AF7AB71}"/>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687195BE-A95E-9C4E-B2F8-1B4C7D09CDBB}"/>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5" name="页脚占位符 4">
            <a:extLst>
              <a:ext uri="{FF2B5EF4-FFF2-40B4-BE49-F238E27FC236}">
                <a16:creationId xmlns:a16="http://schemas.microsoft.com/office/drawing/2014/main" id="{F29C81E6-D36B-9A46-AE08-77F61CC7E20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9D79B82-AE69-2F45-90D8-16D43C4353BC}"/>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14375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EEA58-9E19-EA41-A2C1-295E5499279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8E2B2B5-3CCE-4243-B049-EE5C402EF4D8}"/>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379D915-FACE-6F4E-AC03-99805E1D42B5}"/>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5" name="页脚占位符 4">
            <a:extLst>
              <a:ext uri="{FF2B5EF4-FFF2-40B4-BE49-F238E27FC236}">
                <a16:creationId xmlns:a16="http://schemas.microsoft.com/office/drawing/2014/main" id="{066ED1F7-C985-EA42-82D4-C9DEDB07E56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F8182DC-B1B5-2E40-B20B-AFC7A8235968}"/>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116756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51EFA1-3B79-BD4E-90FB-AE224F5AA2DB}"/>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D4DD3C6-8026-574B-A440-B869CF5449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5EA90C6-F0F4-FA4F-9825-4F74CF54B85B}"/>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5" name="页脚占位符 4">
            <a:extLst>
              <a:ext uri="{FF2B5EF4-FFF2-40B4-BE49-F238E27FC236}">
                <a16:creationId xmlns:a16="http://schemas.microsoft.com/office/drawing/2014/main" id="{6B659AC1-A85E-6A4B-BD79-993B33FCA05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EAA3F94-5562-EE47-A1F5-AE6286D4289A}"/>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3655938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6AF74-47B6-294B-9494-F8222FB3F0E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71E6DB5-73EB-6546-A43C-21A921F45A67}"/>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8B3CADC5-C5E4-F545-881F-B46BAB47F589}"/>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BBAB1C20-C99E-804C-8056-C341C9A1F55D}"/>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6" name="页脚占位符 5">
            <a:extLst>
              <a:ext uri="{FF2B5EF4-FFF2-40B4-BE49-F238E27FC236}">
                <a16:creationId xmlns:a16="http://schemas.microsoft.com/office/drawing/2014/main" id="{E23908E4-E6DD-E34A-9606-F4EF7FD325E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DE369B5-B451-B840-9D6F-8047B61CE858}"/>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2880357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D474C-D4E9-E443-B908-49F2E3DBAD6B}"/>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6B11444-6FED-BE4C-A02B-127AC72F4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6700E385-AC3C-9449-A176-D155D6FBCD4F}"/>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CEFA6F9D-F3EA-9241-894B-42992189E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1C1DD85D-956B-1543-8874-E07CA935E317}"/>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54551202-AFBC-F74F-B876-74B99E4ABFDB}"/>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8" name="页脚占位符 7">
            <a:extLst>
              <a:ext uri="{FF2B5EF4-FFF2-40B4-BE49-F238E27FC236}">
                <a16:creationId xmlns:a16="http://schemas.microsoft.com/office/drawing/2014/main" id="{1A5F179C-3C8A-F441-A59E-DC14DFFA0FF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7F5282B-B835-6244-9720-BEA1DFBAA614}"/>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408811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A40C7-BF06-5B42-9060-D3AC20CFAAE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F07E11B-482A-164C-BD22-2A2DC26B66AB}"/>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4" name="页脚占位符 3">
            <a:extLst>
              <a:ext uri="{FF2B5EF4-FFF2-40B4-BE49-F238E27FC236}">
                <a16:creationId xmlns:a16="http://schemas.microsoft.com/office/drawing/2014/main" id="{AE72744D-812D-D34D-9CD2-62EB8BB9A70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2329C9B-B837-C041-8D1C-691B463A8FC6}"/>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382852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8BC8B4-C2DA-C342-AECE-09AAF3E74757}"/>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3" name="页脚占位符 2">
            <a:extLst>
              <a:ext uri="{FF2B5EF4-FFF2-40B4-BE49-F238E27FC236}">
                <a16:creationId xmlns:a16="http://schemas.microsoft.com/office/drawing/2014/main" id="{97993630-3BF5-344B-B266-C7CB427B1DC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1C22C9B-1C8D-FF4F-BB4E-CF8F07FA8D6A}"/>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129704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F7CFB-66D2-EA4B-BC6D-7C19852FAEC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3096780-5ECF-5C40-ADD9-D0DBCB0E72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4E4DFE8A-2F28-C247-9010-9AE598A5D6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28547C35-A043-0F4A-9947-ADC366C0201F}"/>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6" name="页脚占位符 5">
            <a:extLst>
              <a:ext uri="{FF2B5EF4-FFF2-40B4-BE49-F238E27FC236}">
                <a16:creationId xmlns:a16="http://schemas.microsoft.com/office/drawing/2014/main" id="{0EFA4952-7CDC-9342-9A5E-14528523F1D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686D888-8D4C-2740-A2C3-CF98F996DE07}"/>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3750436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02524-6C89-3A42-9863-466E09F161A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DD5EE373-ED09-C649-B58B-EA8FCE9025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6613720-8C19-7E41-B753-9FC40D3BF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B9BCE33F-7660-444B-8DBD-EF2788201B8C}"/>
              </a:ext>
            </a:extLst>
          </p:cNvPr>
          <p:cNvSpPr>
            <a:spLocks noGrp="1"/>
          </p:cNvSpPr>
          <p:nvPr>
            <p:ph type="dt" sz="half" idx="10"/>
          </p:nvPr>
        </p:nvSpPr>
        <p:spPr/>
        <p:txBody>
          <a:bodyPr/>
          <a:lstStyle/>
          <a:p>
            <a:fld id="{2C0069E2-F799-D747-9C5F-B5992F8358B6}" type="datetimeFigureOut">
              <a:rPr kumimoji="1" lang="zh-CN" altLang="en-US" smtClean="0"/>
              <a:t>2022/7/20</a:t>
            </a:fld>
            <a:endParaRPr kumimoji="1" lang="zh-CN" altLang="en-US"/>
          </a:p>
        </p:txBody>
      </p:sp>
      <p:sp>
        <p:nvSpPr>
          <p:cNvPr id="6" name="页脚占位符 5">
            <a:extLst>
              <a:ext uri="{FF2B5EF4-FFF2-40B4-BE49-F238E27FC236}">
                <a16:creationId xmlns:a16="http://schemas.microsoft.com/office/drawing/2014/main" id="{E6E54C23-6011-EB43-9BF8-8D2BA287311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DDFCF33-371E-964F-A881-46CBEB384DA0}"/>
              </a:ext>
            </a:extLst>
          </p:cNvPr>
          <p:cNvSpPr>
            <a:spLocks noGrp="1"/>
          </p:cNvSpPr>
          <p:nvPr>
            <p:ph type="sldNum" sz="quarter" idx="12"/>
          </p:nvPr>
        </p:nvSpPr>
        <p:spPr/>
        <p:txBody>
          <a:body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80252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86F6FE4-C6CA-984A-90E4-210140364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6E06601-75D2-1048-89D0-4FAB4A021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FCB8C895-9F37-8E4A-BB12-A0C398DA7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0069E2-F799-D747-9C5F-B5992F8358B6}" type="datetimeFigureOut">
              <a:rPr kumimoji="1" lang="zh-CN" altLang="en-US" smtClean="0"/>
              <a:t>2022/7/20</a:t>
            </a:fld>
            <a:endParaRPr kumimoji="1" lang="zh-CN" altLang="en-US"/>
          </a:p>
        </p:txBody>
      </p:sp>
      <p:sp>
        <p:nvSpPr>
          <p:cNvPr id="5" name="页脚占位符 4">
            <a:extLst>
              <a:ext uri="{FF2B5EF4-FFF2-40B4-BE49-F238E27FC236}">
                <a16:creationId xmlns:a16="http://schemas.microsoft.com/office/drawing/2014/main" id="{182EE2FB-186A-7A48-A853-C0AB409BC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863CFB0-8A71-174C-8F2F-9A15D11CC0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E557E-9502-7749-9DA9-C500C013E703}" type="slidenum">
              <a:rPr kumimoji="1" lang="zh-CN" altLang="en-US" smtClean="0"/>
              <a:t>‹#›</a:t>
            </a:fld>
            <a:endParaRPr kumimoji="1" lang="zh-CN" altLang="en-US"/>
          </a:p>
        </p:txBody>
      </p:sp>
    </p:spTree>
    <p:extLst>
      <p:ext uri="{BB962C8B-B14F-4D97-AF65-F5344CB8AC3E}">
        <p14:creationId xmlns:p14="http://schemas.microsoft.com/office/powerpoint/2010/main" val="3454919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tif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6.tiff"/><Relationship Id="rId4" Type="http://schemas.openxmlformats.org/officeDocument/2006/relationships/image" Target="../media/image25.tif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tartup.sh/"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nacos.xxx.aigene.org.cn/" TargetMode="External"/><Relationship Id="rId4" Type="http://schemas.openxmlformats.org/officeDocument/2006/relationships/hyperlink" Target="http://nacos.beta.aigene.org.c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hyperlink" Target="https://github.com/nacos-grou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7" name="椭圆 6">
            <a:extLst>
              <a:ext uri="{FF2B5EF4-FFF2-40B4-BE49-F238E27FC236}">
                <a16:creationId xmlns:a16="http://schemas.microsoft.com/office/drawing/2014/main" id="{76ACEC58-FC66-8140-A3BB-0CFD7DCAD679}"/>
              </a:ext>
            </a:extLst>
          </p:cNvPr>
          <p:cNvSpPr/>
          <p:nvPr/>
        </p:nvSpPr>
        <p:spPr>
          <a:xfrm>
            <a:off x="2656703" y="1445741"/>
            <a:ext cx="148281" cy="210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8" name="文本框 7">
            <a:extLst>
              <a:ext uri="{FF2B5EF4-FFF2-40B4-BE49-F238E27FC236}">
                <a16:creationId xmlns:a16="http://schemas.microsoft.com/office/drawing/2014/main" id="{31160C73-AD8D-844B-9901-8E6266942A9D}"/>
              </a:ext>
            </a:extLst>
          </p:cNvPr>
          <p:cNvSpPr txBox="1"/>
          <p:nvPr/>
        </p:nvSpPr>
        <p:spPr>
          <a:xfrm>
            <a:off x="3101546" y="1360613"/>
            <a:ext cx="1261884" cy="369332"/>
          </a:xfrm>
          <a:prstGeom prst="rect">
            <a:avLst/>
          </a:prstGeom>
          <a:noFill/>
        </p:spPr>
        <p:txBody>
          <a:bodyPr wrap="none" rtlCol="0">
            <a:spAutoFit/>
          </a:bodyPr>
          <a:lstStyle/>
          <a:p>
            <a:r>
              <a:rPr kumimoji="1" lang="en-US" altLang="zh-CN" dirty="0" err="1"/>
              <a:t>Nacos</a:t>
            </a:r>
            <a:r>
              <a:rPr kumimoji="1" lang="zh-CN" altLang="en-US" dirty="0"/>
              <a:t>介绍</a:t>
            </a:r>
          </a:p>
        </p:txBody>
      </p:sp>
      <p:sp>
        <p:nvSpPr>
          <p:cNvPr id="9" name="椭圆 8">
            <a:extLst>
              <a:ext uri="{FF2B5EF4-FFF2-40B4-BE49-F238E27FC236}">
                <a16:creationId xmlns:a16="http://schemas.microsoft.com/office/drawing/2014/main" id="{C93BE8B2-ACC0-E243-A1E3-D683AD0A6713}"/>
              </a:ext>
            </a:extLst>
          </p:cNvPr>
          <p:cNvSpPr/>
          <p:nvPr/>
        </p:nvSpPr>
        <p:spPr>
          <a:xfrm>
            <a:off x="2656703" y="2232454"/>
            <a:ext cx="148281" cy="210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文本框 9">
            <a:extLst>
              <a:ext uri="{FF2B5EF4-FFF2-40B4-BE49-F238E27FC236}">
                <a16:creationId xmlns:a16="http://schemas.microsoft.com/office/drawing/2014/main" id="{6CFF1B02-27E8-0745-84CB-6249B9BBF949}"/>
              </a:ext>
            </a:extLst>
          </p:cNvPr>
          <p:cNvSpPr txBox="1"/>
          <p:nvPr/>
        </p:nvSpPr>
        <p:spPr>
          <a:xfrm>
            <a:off x="3101546" y="2147326"/>
            <a:ext cx="1723549" cy="369332"/>
          </a:xfrm>
          <a:prstGeom prst="rect">
            <a:avLst/>
          </a:prstGeom>
          <a:noFill/>
        </p:spPr>
        <p:txBody>
          <a:bodyPr wrap="none" rtlCol="0">
            <a:spAutoFit/>
          </a:bodyPr>
          <a:lstStyle/>
          <a:p>
            <a:r>
              <a:rPr kumimoji="1" lang="zh-CN" altLang="en-US" dirty="0"/>
              <a:t>如何部署</a:t>
            </a:r>
            <a:r>
              <a:rPr kumimoji="1" lang="en-US" altLang="zh-CN" dirty="0" err="1"/>
              <a:t>Nacos</a:t>
            </a:r>
            <a:endParaRPr kumimoji="1" lang="zh-CN" altLang="en-US" dirty="0"/>
          </a:p>
        </p:txBody>
      </p:sp>
      <p:sp>
        <p:nvSpPr>
          <p:cNvPr id="11" name="椭圆 10">
            <a:extLst>
              <a:ext uri="{FF2B5EF4-FFF2-40B4-BE49-F238E27FC236}">
                <a16:creationId xmlns:a16="http://schemas.microsoft.com/office/drawing/2014/main" id="{910326AA-DD6D-DE4A-B133-D7B4DB6D2AA5}"/>
              </a:ext>
            </a:extLst>
          </p:cNvPr>
          <p:cNvSpPr/>
          <p:nvPr/>
        </p:nvSpPr>
        <p:spPr>
          <a:xfrm>
            <a:off x="2656703" y="3019168"/>
            <a:ext cx="148281" cy="210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2" name="文本框 11">
            <a:extLst>
              <a:ext uri="{FF2B5EF4-FFF2-40B4-BE49-F238E27FC236}">
                <a16:creationId xmlns:a16="http://schemas.microsoft.com/office/drawing/2014/main" id="{8F03CB1F-E9E2-544C-9FBF-FC047B73FCF4}"/>
              </a:ext>
            </a:extLst>
          </p:cNvPr>
          <p:cNvSpPr txBox="1"/>
          <p:nvPr/>
        </p:nvSpPr>
        <p:spPr>
          <a:xfrm>
            <a:off x="3101546" y="2934040"/>
            <a:ext cx="2286203" cy="369332"/>
          </a:xfrm>
          <a:prstGeom prst="rect">
            <a:avLst/>
          </a:prstGeom>
          <a:noFill/>
        </p:spPr>
        <p:txBody>
          <a:bodyPr wrap="none" rtlCol="0">
            <a:spAutoFit/>
          </a:bodyPr>
          <a:lstStyle/>
          <a:p>
            <a:r>
              <a:rPr kumimoji="1" lang="zh-CN" altLang="en-US" dirty="0"/>
              <a:t>业务如何接入</a:t>
            </a:r>
            <a:r>
              <a:rPr kumimoji="1" lang="en-US" altLang="zh-CN" dirty="0" err="1"/>
              <a:t>Nacos</a:t>
            </a:r>
            <a:r>
              <a:rPr kumimoji="1" lang="en-US" altLang="zh-CN" dirty="0"/>
              <a:t>?</a:t>
            </a:r>
            <a:endParaRPr kumimoji="1" lang="zh-CN" altLang="en-US" dirty="0"/>
          </a:p>
        </p:txBody>
      </p:sp>
      <p:sp>
        <p:nvSpPr>
          <p:cNvPr id="14" name="文本框 13">
            <a:extLst>
              <a:ext uri="{FF2B5EF4-FFF2-40B4-BE49-F238E27FC236}">
                <a16:creationId xmlns:a16="http://schemas.microsoft.com/office/drawing/2014/main" id="{95C976C5-A6B9-0E4F-93C0-DA359D517593}"/>
              </a:ext>
            </a:extLst>
          </p:cNvPr>
          <p:cNvSpPr txBox="1"/>
          <p:nvPr/>
        </p:nvSpPr>
        <p:spPr>
          <a:xfrm>
            <a:off x="11314837" y="6488668"/>
            <a:ext cx="877163" cy="369332"/>
          </a:xfrm>
          <a:prstGeom prst="rect">
            <a:avLst/>
          </a:prstGeom>
          <a:noFill/>
        </p:spPr>
        <p:txBody>
          <a:bodyPr wrap="none" rtlCol="0">
            <a:spAutoFit/>
          </a:bodyPr>
          <a:lstStyle/>
          <a:p>
            <a:r>
              <a:rPr kumimoji="1" lang="zh-CN" altLang="en-US" dirty="0"/>
              <a:t>王凤宝</a:t>
            </a:r>
          </a:p>
        </p:txBody>
      </p:sp>
      <p:sp>
        <p:nvSpPr>
          <p:cNvPr id="15" name="文本框 14">
            <a:extLst>
              <a:ext uri="{FF2B5EF4-FFF2-40B4-BE49-F238E27FC236}">
                <a16:creationId xmlns:a16="http://schemas.microsoft.com/office/drawing/2014/main" id="{9DEA5D2D-08AA-0740-844C-B278F867D54E}"/>
              </a:ext>
            </a:extLst>
          </p:cNvPr>
          <p:cNvSpPr txBox="1"/>
          <p:nvPr/>
        </p:nvSpPr>
        <p:spPr>
          <a:xfrm>
            <a:off x="4683760" y="132098"/>
            <a:ext cx="2574744" cy="707886"/>
          </a:xfrm>
          <a:prstGeom prst="rect">
            <a:avLst/>
          </a:prstGeom>
          <a:noFill/>
        </p:spPr>
        <p:txBody>
          <a:bodyPr wrap="none" rtlCol="0">
            <a:spAutoFit/>
          </a:bodyPr>
          <a:lstStyle/>
          <a:p>
            <a:r>
              <a:rPr kumimoji="1" lang="en-US" altLang="zh-CN" sz="4000" dirty="0" err="1">
                <a:latin typeface="SimSun" panose="02010600030101010101" pitchFamily="2" charset="-122"/>
                <a:ea typeface="SimSun" panose="02010600030101010101" pitchFamily="2" charset="-122"/>
              </a:rPr>
              <a:t>Nacos</a:t>
            </a:r>
            <a:r>
              <a:rPr kumimoji="1" lang="zh-CN" altLang="en-US" sz="4000" dirty="0">
                <a:latin typeface="SimSun" panose="02010600030101010101" pitchFamily="2" charset="-122"/>
                <a:ea typeface="SimSun" panose="02010600030101010101" pitchFamily="2" charset="-122"/>
              </a:rPr>
              <a:t>学习</a:t>
            </a:r>
          </a:p>
        </p:txBody>
      </p:sp>
    </p:spTree>
    <p:extLst>
      <p:ext uri="{BB962C8B-B14F-4D97-AF65-F5344CB8AC3E}">
        <p14:creationId xmlns:p14="http://schemas.microsoft.com/office/powerpoint/2010/main" val="3784893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solidFill>
                  <a:schemeClr val="accent1"/>
                </a:solidFill>
              </a:rPr>
              <a:t>一致性协议（</a:t>
            </a:r>
            <a:r>
              <a:rPr lang="en" altLang="zh-CN" b="1" dirty="0" err="1">
                <a:solidFill>
                  <a:schemeClr val="accent1"/>
                </a:solidFill>
              </a:rPr>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t>核心模型组件设计</a:t>
            </a:r>
          </a:p>
          <a:p>
            <a:pPr marL="285750" indent="-285750">
              <a:buFont typeface="Arial" panose="020B0604020202020204" pitchFamily="34" charset="0"/>
              <a:buChar char="•"/>
            </a:pPr>
            <a:r>
              <a:rPr kumimoji="1" lang="zh-CN" altLang="en-US" b="1" dirty="0"/>
              <a:t>寻址机制</a:t>
            </a:r>
            <a:endParaRPr kumimoji="1" lang="zh-CN" altLang="en-US" dirty="0"/>
          </a:p>
        </p:txBody>
      </p:sp>
      <p:pic>
        <p:nvPicPr>
          <p:cNvPr id="4" name="图片 3">
            <a:extLst>
              <a:ext uri="{FF2B5EF4-FFF2-40B4-BE49-F238E27FC236}">
                <a16:creationId xmlns:a16="http://schemas.microsoft.com/office/drawing/2014/main" id="{FE626E49-35D6-7F4A-B731-40B98B082034}"/>
              </a:ext>
            </a:extLst>
          </p:cNvPr>
          <p:cNvPicPr>
            <a:picLocks noChangeAspect="1"/>
          </p:cNvPicPr>
          <p:nvPr/>
        </p:nvPicPr>
        <p:blipFill>
          <a:blip r:embed="rId4"/>
          <a:stretch>
            <a:fillRect/>
          </a:stretch>
        </p:blipFill>
        <p:spPr>
          <a:xfrm>
            <a:off x="2952017" y="486041"/>
            <a:ext cx="4968666" cy="4629656"/>
          </a:xfrm>
          <a:prstGeom prst="rect">
            <a:avLst/>
          </a:prstGeom>
        </p:spPr>
      </p:pic>
      <p:pic>
        <p:nvPicPr>
          <p:cNvPr id="6" name="图片 5">
            <a:extLst>
              <a:ext uri="{FF2B5EF4-FFF2-40B4-BE49-F238E27FC236}">
                <a16:creationId xmlns:a16="http://schemas.microsoft.com/office/drawing/2014/main" id="{985964E4-4672-7044-9948-33356F2D211D}"/>
              </a:ext>
            </a:extLst>
          </p:cNvPr>
          <p:cNvPicPr>
            <a:picLocks noChangeAspect="1"/>
          </p:cNvPicPr>
          <p:nvPr/>
        </p:nvPicPr>
        <p:blipFill>
          <a:blip r:embed="rId5"/>
          <a:stretch>
            <a:fillRect/>
          </a:stretch>
        </p:blipFill>
        <p:spPr>
          <a:xfrm>
            <a:off x="8089556" y="606879"/>
            <a:ext cx="4102444" cy="4508818"/>
          </a:xfrm>
          <a:prstGeom prst="rect">
            <a:avLst/>
          </a:prstGeom>
        </p:spPr>
      </p:pic>
      <p:pic>
        <p:nvPicPr>
          <p:cNvPr id="7" name="图片 6">
            <a:extLst>
              <a:ext uri="{FF2B5EF4-FFF2-40B4-BE49-F238E27FC236}">
                <a16:creationId xmlns:a16="http://schemas.microsoft.com/office/drawing/2014/main" id="{0BE76E6F-E5C7-4540-AA98-9B50AAD0C6E6}"/>
              </a:ext>
            </a:extLst>
          </p:cNvPr>
          <p:cNvPicPr>
            <a:picLocks noChangeAspect="1"/>
          </p:cNvPicPr>
          <p:nvPr/>
        </p:nvPicPr>
        <p:blipFill>
          <a:blip r:embed="rId6"/>
          <a:stretch>
            <a:fillRect/>
          </a:stretch>
        </p:blipFill>
        <p:spPr>
          <a:xfrm>
            <a:off x="6261225" y="5416530"/>
            <a:ext cx="5880100" cy="1295400"/>
          </a:xfrm>
          <a:prstGeom prst="rect">
            <a:avLst/>
          </a:prstGeom>
        </p:spPr>
      </p:pic>
    </p:spTree>
    <p:extLst>
      <p:ext uri="{BB962C8B-B14F-4D97-AF65-F5344CB8AC3E}">
        <p14:creationId xmlns:p14="http://schemas.microsoft.com/office/powerpoint/2010/main" val="25979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dirty="0">
                <a:solidFill>
                  <a:schemeClr val="accent1"/>
                </a:solidFill>
              </a:rPr>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t>核心模型组件设计</a:t>
            </a:r>
          </a:p>
          <a:p>
            <a:pPr marL="285750" indent="-285750">
              <a:buFont typeface="Arial" panose="020B0604020202020204" pitchFamily="34" charset="0"/>
              <a:buChar char="•"/>
            </a:pPr>
            <a:r>
              <a:rPr kumimoji="1" lang="zh-CN" altLang="en-US" b="1" dirty="0"/>
              <a:t>寻址机制</a:t>
            </a:r>
            <a:endParaRPr kumimoji="1" lang="zh-CN" altLang="en-US" dirty="0"/>
          </a:p>
        </p:txBody>
      </p:sp>
      <p:pic>
        <p:nvPicPr>
          <p:cNvPr id="4" name="图片 3">
            <a:extLst>
              <a:ext uri="{FF2B5EF4-FFF2-40B4-BE49-F238E27FC236}">
                <a16:creationId xmlns:a16="http://schemas.microsoft.com/office/drawing/2014/main" id="{33AF19D9-2BF6-3C40-98AD-966DFD0B9F6C}"/>
              </a:ext>
            </a:extLst>
          </p:cNvPr>
          <p:cNvPicPr>
            <a:picLocks noChangeAspect="1"/>
          </p:cNvPicPr>
          <p:nvPr/>
        </p:nvPicPr>
        <p:blipFill>
          <a:blip r:embed="rId4"/>
          <a:stretch>
            <a:fillRect/>
          </a:stretch>
        </p:blipFill>
        <p:spPr>
          <a:xfrm>
            <a:off x="2592181" y="638281"/>
            <a:ext cx="6416298" cy="6009654"/>
          </a:xfrm>
          <a:prstGeom prst="rect">
            <a:avLst/>
          </a:prstGeom>
        </p:spPr>
      </p:pic>
      <p:pic>
        <p:nvPicPr>
          <p:cNvPr id="6" name="图片 5">
            <a:extLst>
              <a:ext uri="{FF2B5EF4-FFF2-40B4-BE49-F238E27FC236}">
                <a16:creationId xmlns:a16="http://schemas.microsoft.com/office/drawing/2014/main" id="{433B13A8-CC06-C742-815D-B8517CDDA4A9}"/>
              </a:ext>
            </a:extLst>
          </p:cNvPr>
          <p:cNvPicPr>
            <a:picLocks noChangeAspect="1"/>
          </p:cNvPicPr>
          <p:nvPr/>
        </p:nvPicPr>
        <p:blipFill>
          <a:blip r:embed="rId5"/>
          <a:stretch>
            <a:fillRect/>
          </a:stretch>
        </p:blipFill>
        <p:spPr>
          <a:xfrm>
            <a:off x="9131642" y="724778"/>
            <a:ext cx="3060357" cy="5923157"/>
          </a:xfrm>
          <a:prstGeom prst="rect">
            <a:avLst/>
          </a:prstGeom>
        </p:spPr>
      </p:pic>
    </p:spTree>
    <p:extLst>
      <p:ext uri="{BB962C8B-B14F-4D97-AF65-F5344CB8AC3E}">
        <p14:creationId xmlns:p14="http://schemas.microsoft.com/office/powerpoint/2010/main" val="887690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solidFill>
                  <a:schemeClr val="accent1"/>
                </a:solidFill>
              </a:rPr>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t>核心模型组件设计</a:t>
            </a:r>
          </a:p>
          <a:p>
            <a:pPr marL="285750" indent="-285750">
              <a:buFont typeface="Arial" panose="020B0604020202020204" pitchFamily="34" charset="0"/>
              <a:buChar char="•"/>
            </a:pPr>
            <a:r>
              <a:rPr kumimoji="1" lang="zh-CN" altLang="en-US" b="1" dirty="0"/>
              <a:t>寻址机制</a:t>
            </a:r>
            <a:endParaRPr lang="zh-CN" altLang="en-US" b="1" dirty="0"/>
          </a:p>
        </p:txBody>
      </p:sp>
      <p:pic>
        <p:nvPicPr>
          <p:cNvPr id="7" name="图片 6">
            <a:extLst>
              <a:ext uri="{FF2B5EF4-FFF2-40B4-BE49-F238E27FC236}">
                <a16:creationId xmlns:a16="http://schemas.microsoft.com/office/drawing/2014/main" id="{EE01A855-AC89-514F-8433-8CB54DE2CDF1}"/>
              </a:ext>
            </a:extLst>
          </p:cNvPr>
          <p:cNvPicPr>
            <a:picLocks noChangeAspect="1"/>
          </p:cNvPicPr>
          <p:nvPr/>
        </p:nvPicPr>
        <p:blipFill>
          <a:blip r:embed="rId4"/>
          <a:stretch>
            <a:fillRect/>
          </a:stretch>
        </p:blipFill>
        <p:spPr>
          <a:xfrm>
            <a:off x="2977978" y="486041"/>
            <a:ext cx="9127524" cy="6309396"/>
          </a:xfrm>
          <a:prstGeom prst="rect">
            <a:avLst/>
          </a:prstGeom>
        </p:spPr>
      </p:pic>
    </p:spTree>
    <p:extLst>
      <p:ext uri="{BB962C8B-B14F-4D97-AF65-F5344CB8AC3E}">
        <p14:creationId xmlns:p14="http://schemas.microsoft.com/office/powerpoint/2010/main" val="183428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solidFill>
                  <a:schemeClr val="accent1"/>
                </a:solidFill>
              </a:rPr>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t>核心模型组件设计</a:t>
            </a:r>
          </a:p>
          <a:p>
            <a:pPr marL="285750" indent="-285750">
              <a:buFont typeface="Arial" panose="020B0604020202020204" pitchFamily="34" charset="0"/>
              <a:buChar char="•"/>
            </a:pPr>
            <a:r>
              <a:rPr kumimoji="1" lang="zh-CN" altLang="en-US" b="1" dirty="0"/>
              <a:t>寻址机制</a:t>
            </a:r>
            <a:endParaRPr lang="zh-CN" altLang="en-US" b="1" dirty="0"/>
          </a:p>
        </p:txBody>
      </p:sp>
      <p:pic>
        <p:nvPicPr>
          <p:cNvPr id="4" name="图片 3">
            <a:extLst>
              <a:ext uri="{FF2B5EF4-FFF2-40B4-BE49-F238E27FC236}">
                <a16:creationId xmlns:a16="http://schemas.microsoft.com/office/drawing/2014/main" id="{D34E0F42-0B6F-2B4D-A8E8-8DEF9B7CAABD}"/>
              </a:ext>
            </a:extLst>
          </p:cNvPr>
          <p:cNvPicPr>
            <a:picLocks noChangeAspect="1"/>
          </p:cNvPicPr>
          <p:nvPr/>
        </p:nvPicPr>
        <p:blipFill>
          <a:blip r:embed="rId4"/>
          <a:stretch>
            <a:fillRect/>
          </a:stretch>
        </p:blipFill>
        <p:spPr>
          <a:xfrm>
            <a:off x="2592181" y="724778"/>
            <a:ext cx="9525000" cy="5799590"/>
          </a:xfrm>
          <a:prstGeom prst="rect">
            <a:avLst/>
          </a:prstGeom>
        </p:spPr>
      </p:pic>
    </p:spTree>
    <p:extLst>
      <p:ext uri="{BB962C8B-B14F-4D97-AF65-F5344CB8AC3E}">
        <p14:creationId xmlns:p14="http://schemas.microsoft.com/office/powerpoint/2010/main" val="2400781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solidFill>
                  <a:schemeClr val="accent1"/>
                </a:solidFill>
              </a:rPr>
              <a:t>心跳保活机制</a:t>
            </a:r>
          </a:p>
          <a:p>
            <a:pPr marL="285750" indent="-285750">
              <a:buFont typeface="Arial" panose="020B0604020202020204" pitchFamily="34" charset="0"/>
              <a:buChar char="•"/>
            </a:pPr>
            <a:r>
              <a:rPr lang="zh-CN" altLang="en-US" b="1" dirty="0"/>
              <a:t>核心模型组件设计</a:t>
            </a:r>
          </a:p>
          <a:p>
            <a:pPr marL="285750" indent="-285750">
              <a:buFont typeface="Arial" panose="020B0604020202020204" pitchFamily="34" charset="0"/>
              <a:buChar char="•"/>
            </a:pPr>
            <a:r>
              <a:rPr kumimoji="1" lang="zh-CN" altLang="en-US" b="1" dirty="0"/>
              <a:t>寻址机制</a:t>
            </a:r>
            <a:endParaRPr lang="zh-CN" altLang="en-US" b="1" dirty="0"/>
          </a:p>
        </p:txBody>
      </p:sp>
      <p:pic>
        <p:nvPicPr>
          <p:cNvPr id="4" name="图片 3">
            <a:extLst>
              <a:ext uri="{FF2B5EF4-FFF2-40B4-BE49-F238E27FC236}">
                <a16:creationId xmlns:a16="http://schemas.microsoft.com/office/drawing/2014/main" id="{E530B69D-A78C-6342-A205-B686D8D49E4D}"/>
              </a:ext>
            </a:extLst>
          </p:cNvPr>
          <p:cNvPicPr>
            <a:picLocks noChangeAspect="1"/>
          </p:cNvPicPr>
          <p:nvPr/>
        </p:nvPicPr>
        <p:blipFill>
          <a:blip r:embed="rId4"/>
          <a:stretch>
            <a:fillRect/>
          </a:stretch>
        </p:blipFill>
        <p:spPr>
          <a:xfrm>
            <a:off x="2854411" y="486041"/>
            <a:ext cx="9217282" cy="5956300"/>
          </a:xfrm>
          <a:prstGeom prst="rect">
            <a:avLst/>
          </a:prstGeom>
        </p:spPr>
      </p:pic>
    </p:spTree>
    <p:extLst>
      <p:ext uri="{BB962C8B-B14F-4D97-AF65-F5344CB8AC3E}">
        <p14:creationId xmlns:p14="http://schemas.microsoft.com/office/powerpoint/2010/main" val="253043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solidFill>
                  <a:schemeClr val="accent1"/>
                </a:solidFill>
              </a:rPr>
              <a:t>心跳保活机制</a:t>
            </a:r>
          </a:p>
          <a:p>
            <a:pPr marL="285750" indent="-285750">
              <a:buFont typeface="Arial" panose="020B0604020202020204" pitchFamily="34" charset="0"/>
              <a:buChar char="•"/>
            </a:pPr>
            <a:r>
              <a:rPr lang="zh-CN" altLang="en-US" b="1" dirty="0"/>
              <a:t>核心模型组件设计</a:t>
            </a:r>
          </a:p>
          <a:p>
            <a:pPr marL="285750" indent="-285750">
              <a:buFont typeface="Arial" panose="020B0604020202020204" pitchFamily="34" charset="0"/>
              <a:buChar char="•"/>
            </a:pPr>
            <a:r>
              <a:rPr kumimoji="1" lang="zh-CN" altLang="en-US" b="1" dirty="0"/>
              <a:t>寻址机制</a:t>
            </a:r>
            <a:endParaRPr lang="zh-CN" altLang="en-US" b="1" dirty="0"/>
          </a:p>
          <a:p>
            <a:endParaRPr kumimoji="1" lang="zh-CN" altLang="en-US" dirty="0"/>
          </a:p>
        </p:txBody>
      </p:sp>
      <p:graphicFrame>
        <p:nvGraphicFramePr>
          <p:cNvPr id="6" name="表格 5">
            <a:extLst>
              <a:ext uri="{FF2B5EF4-FFF2-40B4-BE49-F238E27FC236}">
                <a16:creationId xmlns:a16="http://schemas.microsoft.com/office/drawing/2014/main" id="{A957AEC6-2603-714A-ABA1-F372F5EE240E}"/>
              </a:ext>
            </a:extLst>
          </p:cNvPr>
          <p:cNvGraphicFramePr>
            <a:graphicFrameLocks noGrp="1"/>
          </p:cNvGraphicFramePr>
          <p:nvPr>
            <p:extLst>
              <p:ext uri="{D42A27DB-BD31-4B8C-83A1-F6EECF244321}">
                <p14:modId xmlns:p14="http://schemas.microsoft.com/office/powerpoint/2010/main" val="3509968870"/>
              </p:ext>
            </p:extLst>
          </p:nvPr>
        </p:nvGraphicFramePr>
        <p:xfrm>
          <a:off x="2854411" y="510755"/>
          <a:ext cx="9218135" cy="6400800"/>
        </p:xfrm>
        <a:graphic>
          <a:graphicData uri="http://schemas.openxmlformats.org/drawingml/2006/table">
            <a:tbl>
              <a:tblPr firstRow="1" bandRow="1">
                <a:tableStyleId>{5C22544A-7EE6-4342-B048-85BDC9FD1C3A}</a:tableStyleId>
              </a:tblPr>
              <a:tblGrid>
                <a:gridCol w="1025623">
                  <a:extLst>
                    <a:ext uri="{9D8B030D-6E8A-4147-A177-3AD203B41FA5}">
                      <a16:colId xmlns:a16="http://schemas.microsoft.com/office/drawing/2014/main" val="3700001900"/>
                    </a:ext>
                  </a:extLst>
                </a:gridCol>
                <a:gridCol w="1025623">
                  <a:extLst>
                    <a:ext uri="{9D8B030D-6E8A-4147-A177-3AD203B41FA5}">
                      <a16:colId xmlns:a16="http://schemas.microsoft.com/office/drawing/2014/main" val="1193080617"/>
                    </a:ext>
                  </a:extLst>
                </a:gridCol>
                <a:gridCol w="1025623">
                  <a:extLst>
                    <a:ext uri="{9D8B030D-6E8A-4147-A177-3AD203B41FA5}">
                      <a16:colId xmlns:a16="http://schemas.microsoft.com/office/drawing/2014/main" val="1070231965"/>
                    </a:ext>
                  </a:extLst>
                </a:gridCol>
                <a:gridCol w="1025623">
                  <a:extLst>
                    <a:ext uri="{9D8B030D-6E8A-4147-A177-3AD203B41FA5}">
                      <a16:colId xmlns:a16="http://schemas.microsoft.com/office/drawing/2014/main" val="3385928849"/>
                    </a:ext>
                  </a:extLst>
                </a:gridCol>
                <a:gridCol w="1025623">
                  <a:extLst>
                    <a:ext uri="{9D8B030D-6E8A-4147-A177-3AD203B41FA5}">
                      <a16:colId xmlns:a16="http://schemas.microsoft.com/office/drawing/2014/main" val="1120098267"/>
                    </a:ext>
                  </a:extLst>
                </a:gridCol>
                <a:gridCol w="1025623">
                  <a:extLst>
                    <a:ext uri="{9D8B030D-6E8A-4147-A177-3AD203B41FA5}">
                      <a16:colId xmlns:a16="http://schemas.microsoft.com/office/drawing/2014/main" val="3021305646"/>
                    </a:ext>
                  </a:extLst>
                </a:gridCol>
                <a:gridCol w="1025623">
                  <a:extLst>
                    <a:ext uri="{9D8B030D-6E8A-4147-A177-3AD203B41FA5}">
                      <a16:colId xmlns:a16="http://schemas.microsoft.com/office/drawing/2014/main" val="942318318"/>
                    </a:ext>
                  </a:extLst>
                </a:gridCol>
                <a:gridCol w="2038774">
                  <a:extLst>
                    <a:ext uri="{9D8B030D-6E8A-4147-A177-3AD203B41FA5}">
                      <a16:colId xmlns:a16="http://schemas.microsoft.com/office/drawing/2014/main" val="4041040041"/>
                    </a:ext>
                  </a:extLst>
                </a:gridCol>
              </a:tblGrid>
              <a:tr h="358699">
                <a:tc gridSpan="2">
                  <a:txBody>
                    <a:bodyPr/>
                    <a:lstStyle/>
                    <a:p>
                      <a:pPr marL="0" marR="0" algn="ctr">
                        <a:spcBef>
                          <a:spcPts val="0"/>
                        </a:spcBef>
                        <a:spcAft>
                          <a:spcPts val="0"/>
                        </a:spcAft>
                      </a:pPr>
                      <a:r>
                        <a:rPr lang="zh-CN" altLang="en-US" dirty="0">
                          <a:effectLst/>
                        </a:rPr>
                        <a:t>类型</a:t>
                      </a:r>
                    </a:p>
                  </a:txBody>
                  <a:tcPr anchor="ctr"/>
                </a:tc>
                <a:tc hMerge="1">
                  <a:txBody>
                    <a:bodyPr/>
                    <a:lstStyle/>
                    <a:p>
                      <a:endParaRPr lang="zh-CN" altLang="en-US"/>
                    </a:p>
                  </a:txBody>
                  <a:tcPr/>
                </a:tc>
                <a:tc>
                  <a:txBody>
                    <a:bodyPr/>
                    <a:lstStyle/>
                    <a:p>
                      <a:pPr marL="0" marR="0">
                        <a:spcBef>
                          <a:spcPts val="0"/>
                        </a:spcBef>
                        <a:spcAft>
                          <a:spcPts val="0"/>
                        </a:spcAft>
                      </a:pPr>
                      <a:r>
                        <a:rPr lang="en">
                          <a:effectLst/>
                        </a:rPr>
                        <a:t>TCP</a:t>
                      </a:r>
                    </a:p>
                  </a:txBody>
                  <a:tcPr anchor="ctr"/>
                </a:tc>
                <a:tc>
                  <a:txBody>
                    <a:bodyPr/>
                    <a:lstStyle/>
                    <a:p>
                      <a:pPr marL="0" marR="0">
                        <a:spcBef>
                          <a:spcPts val="0"/>
                        </a:spcBef>
                        <a:spcAft>
                          <a:spcPts val="0"/>
                        </a:spcAft>
                      </a:pPr>
                      <a:r>
                        <a:rPr lang="en" dirty="0" err="1">
                          <a:effectLst/>
                        </a:rPr>
                        <a:t>netty</a:t>
                      </a:r>
                      <a:endParaRPr lang="en" dirty="0">
                        <a:effectLst/>
                      </a:endParaRPr>
                    </a:p>
                  </a:txBody>
                  <a:tcPr anchor="ctr"/>
                </a:tc>
                <a:tc>
                  <a:txBody>
                    <a:bodyPr/>
                    <a:lstStyle/>
                    <a:p>
                      <a:pPr marL="0" marR="0">
                        <a:spcBef>
                          <a:spcPts val="0"/>
                        </a:spcBef>
                        <a:spcAft>
                          <a:spcPts val="0"/>
                        </a:spcAft>
                      </a:pPr>
                      <a:r>
                        <a:rPr lang="en" dirty="0">
                          <a:effectLst/>
                        </a:rPr>
                        <a:t>mina</a:t>
                      </a:r>
                    </a:p>
                  </a:txBody>
                  <a:tcPr anchor="ctr"/>
                </a:tc>
                <a:tc>
                  <a:txBody>
                    <a:bodyPr/>
                    <a:lstStyle/>
                    <a:p>
                      <a:pPr marL="0" marR="0">
                        <a:spcBef>
                          <a:spcPts val="0"/>
                        </a:spcBef>
                        <a:spcAft>
                          <a:spcPts val="0"/>
                        </a:spcAft>
                      </a:pPr>
                      <a:r>
                        <a:rPr lang="en">
                          <a:effectLst/>
                        </a:rPr>
                        <a:t>grpc</a:t>
                      </a:r>
                    </a:p>
                  </a:txBody>
                  <a:tcPr anchor="ctr"/>
                </a:tc>
                <a:tc>
                  <a:txBody>
                    <a:bodyPr/>
                    <a:lstStyle/>
                    <a:p>
                      <a:pPr marL="0" marR="0">
                        <a:spcBef>
                          <a:spcPts val="0"/>
                        </a:spcBef>
                        <a:spcAft>
                          <a:spcPts val="0"/>
                        </a:spcAft>
                      </a:pPr>
                      <a:r>
                        <a:rPr lang="en">
                          <a:effectLst/>
                        </a:rPr>
                        <a:t>rsocket</a:t>
                      </a:r>
                    </a:p>
                  </a:txBody>
                  <a:tcPr anchor="ctr"/>
                </a:tc>
                <a:tc>
                  <a:txBody>
                    <a:bodyPr/>
                    <a:lstStyle/>
                    <a:p>
                      <a:pPr marL="0" marR="0">
                        <a:spcBef>
                          <a:spcPts val="0"/>
                        </a:spcBef>
                        <a:spcAft>
                          <a:spcPts val="0"/>
                        </a:spcAft>
                      </a:pPr>
                      <a:r>
                        <a:rPr lang="en">
                          <a:effectLst/>
                        </a:rPr>
                        <a:t>tb remote</a:t>
                      </a:r>
                    </a:p>
                  </a:txBody>
                  <a:tcPr anchor="ctr"/>
                </a:tc>
                <a:extLst>
                  <a:ext uri="{0D108BD9-81ED-4DB2-BD59-A6C34878D82A}">
                    <a16:rowId xmlns:a16="http://schemas.microsoft.com/office/drawing/2014/main" val="979022496"/>
                  </a:ext>
                </a:extLst>
              </a:tr>
              <a:tr h="3317965">
                <a:tc gridSpan="2">
                  <a:txBody>
                    <a:bodyPr/>
                    <a:lstStyle/>
                    <a:p>
                      <a:pPr marL="0" marR="0" algn="ctr">
                        <a:spcBef>
                          <a:spcPts val="0"/>
                        </a:spcBef>
                        <a:spcAft>
                          <a:spcPts val="0"/>
                        </a:spcAft>
                      </a:pPr>
                      <a:r>
                        <a:rPr lang="zh-CN" altLang="en-US">
                          <a:effectLst/>
                        </a:rPr>
                        <a:t>心跳保活机制</a:t>
                      </a:r>
                    </a:p>
                  </a:txBody>
                  <a:tcPr anchor="ctr"/>
                </a:tc>
                <a:tc hMerge="1">
                  <a:txBody>
                    <a:bodyPr/>
                    <a:lstStyle/>
                    <a:p>
                      <a:endParaRPr lang="zh-CN" altLang="en-US"/>
                    </a:p>
                  </a:txBody>
                  <a:tcPr/>
                </a:tc>
                <a:tc>
                  <a:txBody>
                    <a:bodyPr/>
                    <a:lstStyle/>
                    <a:p>
                      <a:pPr marL="0" marR="0">
                        <a:spcBef>
                          <a:spcPts val="0"/>
                        </a:spcBef>
                        <a:spcAft>
                          <a:spcPts val="0"/>
                        </a:spcAft>
                      </a:pPr>
                      <a:r>
                        <a:rPr lang="en">
                          <a:effectLst/>
                        </a:rPr>
                        <a:t>keepalive</a:t>
                      </a:r>
                      <a:r>
                        <a:rPr lang="zh-CN" altLang="en-US">
                          <a:effectLst/>
                        </a:rPr>
                        <a:t>机制：通道无读写事件时，发送心跳包检测，可设置超时时间，间隔次数</a:t>
                      </a:r>
                    </a:p>
                  </a:txBody>
                  <a:tcPr anchor="ctr"/>
                </a:tc>
                <a:tc>
                  <a:txBody>
                    <a:bodyPr/>
                    <a:lstStyle/>
                    <a:p>
                      <a:pPr marL="0" marR="0">
                        <a:spcBef>
                          <a:spcPts val="0"/>
                        </a:spcBef>
                        <a:spcAft>
                          <a:spcPts val="0"/>
                        </a:spcAft>
                      </a:pPr>
                      <a:r>
                        <a:rPr lang="en-US" altLang="zh-CN">
                          <a:effectLst/>
                        </a:rPr>
                        <a:t>1.</a:t>
                      </a:r>
                      <a:r>
                        <a:rPr lang="zh-CN" altLang="en-US">
                          <a:effectLst/>
                        </a:rPr>
                        <a:t>设置</a:t>
                      </a:r>
                      <a:r>
                        <a:rPr lang="en">
                          <a:effectLst/>
                        </a:rPr>
                        <a:t>TCP</a:t>
                      </a:r>
                      <a:r>
                        <a:rPr lang="zh-CN" altLang="en-US">
                          <a:effectLst/>
                        </a:rPr>
                        <a:t>参数</a:t>
                      </a:r>
                    </a:p>
                    <a:p>
                      <a:pPr marL="0" marR="0">
                        <a:spcBef>
                          <a:spcPts val="0"/>
                        </a:spcBef>
                        <a:spcAft>
                          <a:spcPts val="0"/>
                        </a:spcAft>
                      </a:pPr>
                      <a:r>
                        <a:rPr lang="en-US" altLang="zh-CN">
                          <a:effectLst/>
                        </a:rPr>
                        <a:t>2.</a:t>
                      </a:r>
                      <a:r>
                        <a:rPr lang="zh-CN" altLang="en-US">
                          <a:effectLst/>
                        </a:rPr>
                        <a:t>自定义心跳</a:t>
                      </a:r>
                      <a:r>
                        <a:rPr lang="en">
                          <a:effectLst/>
                        </a:rPr>
                        <a:t>IdeHandler，</a:t>
                      </a:r>
                      <a:r>
                        <a:rPr lang="zh-CN" altLang="en-US">
                          <a:effectLst/>
                        </a:rPr>
                        <a:t>监听通道读写事件</a:t>
                      </a:r>
                    </a:p>
                  </a:txBody>
                  <a:tcPr anchor="ctr"/>
                </a:tc>
                <a:tc>
                  <a:txBody>
                    <a:bodyPr/>
                    <a:lstStyle/>
                    <a:p>
                      <a:pPr marL="0" marR="0">
                        <a:spcBef>
                          <a:spcPts val="0"/>
                        </a:spcBef>
                        <a:spcAft>
                          <a:spcPts val="0"/>
                        </a:spcAft>
                      </a:pPr>
                      <a:r>
                        <a:rPr lang="en-US" altLang="zh-CN" dirty="0">
                          <a:effectLst/>
                        </a:rPr>
                        <a:t>1.</a:t>
                      </a:r>
                      <a:r>
                        <a:rPr lang="zh-CN" altLang="en-US" dirty="0">
                          <a:effectLst/>
                        </a:rPr>
                        <a:t>自定义心跳，</a:t>
                      </a:r>
                      <a:r>
                        <a:rPr lang="en" dirty="0" err="1">
                          <a:effectLst/>
                        </a:rPr>
                        <a:t>KeepAliveFilter</a:t>
                      </a:r>
                      <a:endParaRPr lang="en" dirty="0">
                        <a:effectLst/>
                      </a:endParaRPr>
                    </a:p>
                  </a:txBody>
                  <a:tcPr anchor="ctr"/>
                </a:tc>
                <a:tc>
                  <a:txBody>
                    <a:bodyPr/>
                    <a:lstStyle/>
                    <a:p>
                      <a:pPr marL="0" marR="0">
                        <a:spcBef>
                          <a:spcPts val="0"/>
                        </a:spcBef>
                        <a:spcAft>
                          <a:spcPts val="0"/>
                        </a:spcAft>
                      </a:pPr>
                      <a:r>
                        <a:rPr lang="en-US" altLang="zh-CN" dirty="0">
                          <a:effectLst/>
                        </a:rPr>
                        <a:t>1.</a:t>
                      </a:r>
                      <a:r>
                        <a:rPr lang="zh-CN" altLang="en-US" dirty="0">
                          <a:effectLst/>
                        </a:rPr>
                        <a:t>自定义心跳，</a:t>
                      </a:r>
                      <a:r>
                        <a:rPr lang="en" dirty="0">
                          <a:effectLst/>
                        </a:rPr>
                        <a:t>ping-pong</a:t>
                      </a:r>
                      <a:r>
                        <a:rPr lang="zh-CN" altLang="en-US" dirty="0">
                          <a:effectLst/>
                        </a:rPr>
                        <a:t>包探测</a:t>
                      </a:r>
                    </a:p>
                    <a:p>
                      <a:pPr marL="0" marR="0">
                        <a:spcBef>
                          <a:spcPts val="0"/>
                        </a:spcBef>
                        <a:spcAft>
                          <a:spcPts val="0"/>
                        </a:spcAft>
                      </a:pPr>
                      <a:br>
                        <a:rPr lang="zh-CN" altLang="en-US" dirty="0">
                          <a:effectLst/>
                        </a:rPr>
                      </a:br>
                      <a:endParaRPr lang="zh-CN" altLang="en-US" dirty="0">
                        <a:effectLst/>
                      </a:endParaRPr>
                    </a:p>
                  </a:txBody>
                  <a:tcPr anchor="ctr"/>
                </a:tc>
                <a:tc>
                  <a:txBody>
                    <a:bodyPr/>
                    <a:lstStyle/>
                    <a:p>
                      <a:pPr marL="0" marR="0">
                        <a:spcBef>
                          <a:spcPts val="0"/>
                        </a:spcBef>
                        <a:spcAft>
                          <a:spcPts val="0"/>
                        </a:spcAft>
                      </a:pPr>
                      <a:r>
                        <a:rPr lang="en-US" altLang="zh-CN">
                          <a:effectLst/>
                        </a:rPr>
                        <a:t>1.</a:t>
                      </a:r>
                      <a:r>
                        <a:rPr lang="zh-CN" altLang="en-US">
                          <a:effectLst/>
                        </a:rPr>
                        <a:t>自定义</a:t>
                      </a:r>
                      <a:r>
                        <a:rPr lang="en">
                          <a:effectLst/>
                        </a:rPr>
                        <a:t>keep alive</a:t>
                      </a:r>
                      <a:r>
                        <a:rPr lang="zh-CN" altLang="en-US">
                          <a:effectLst/>
                        </a:rPr>
                        <a:t>机制</a:t>
                      </a:r>
                    </a:p>
                  </a:txBody>
                  <a:tcPr anchor="ctr"/>
                </a:tc>
                <a:tc>
                  <a:txBody>
                    <a:bodyPr/>
                    <a:lstStyle/>
                    <a:p>
                      <a:pPr marL="0" marR="0">
                        <a:spcBef>
                          <a:spcPts val="0"/>
                        </a:spcBef>
                        <a:spcAft>
                          <a:spcPts val="0"/>
                        </a:spcAft>
                      </a:pPr>
                      <a:r>
                        <a:rPr lang="zh-CN" altLang="en-US" dirty="0">
                          <a:effectLst/>
                        </a:rPr>
                        <a:t>基于</a:t>
                      </a:r>
                      <a:r>
                        <a:rPr lang="en" dirty="0" err="1">
                          <a:effectLst/>
                        </a:rPr>
                        <a:t>mina，KeepAliveFilter</a:t>
                      </a:r>
                      <a:endParaRPr lang="en" dirty="0">
                        <a:effectLst/>
                      </a:endParaRPr>
                    </a:p>
                  </a:txBody>
                  <a:tcPr anchor="ctr"/>
                </a:tc>
                <a:extLst>
                  <a:ext uri="{0D108BD9-81ED-4DB2-BD59-A6C34878D82A}">
                    <a16:rowId xmlns:a16="http://schemas.microsoft.com/office/drawing/2014/main" val="3965318314"/>
                  </a:ext>
                </a:extLst>
              </a:tr>
              <a:tr h="627723">
                <a:tc rowSpan="2">
                  <a:txBody>
                    <a:bodyPr/>
                    <a:lstStyle/>
                    <a:p>
                      <a:pPr marL="0" marR="0">
                        <a:spcBef>
                          <a:spcPts val="0"/>
                        </a:spcBef>
                        <a:spcAft>
                          <a:spcPts val="0"/>
                        </a:spcAft>
                      </a:pPr>
                      <a:r>
                        <a:rPr lang="zh-CN" altLang="en-US">
                          <a:effectLst/>
                        </a:rPr>
                        <a:t>事件通知</a:t>
                      </a:r>
                    </a:p>
                  </a:txBody>
                  <a:tcPr anchor="ctr"/>
                </a:tc>
                <a:tc>
                  <a:txBody>
                    <a:bodyPr/>
                    <a:lstStyle/>
                    <a:p>
                      <a:pPr marL="0" marR="0">
                        <a:spcBef>
                          <a:spcPts val="0"/>
                        </a:spcBef>
                        <a:spcAft>
                          <a:spcPts val="0"/>
                        </a:spcAft>
                      </a:pPr>
                      <a:r>
                        <a:rPr lang="zh-CN" altLang="en-US">
                          <a:effectLst/>
                        </a:rPr>
                        <a:t>正常关闭</a:t>
                      </a:r>
                    </a:p>
                  </a:txBody>
                  <a:tcPr anchor="ctr"/>
                </a:tc>
                <a:tc>
                  <a:txBody>
                    <a:bodyPr/>
                    <a:lstStyle/>
                    <a:p>
                      <a:pPr marL="0" marR="0">
                        <a:spcBef>
                          <a:spcPts val="0"/>
                        </a:spcBef>
                        <a:spcAft>
                          <a:spcPts val="0"/>
                        </a:spcAft>
                      </a:pPr>
                      <a:r>
                        <a:rPr lang="zh-CN" altLang="en-US">
                          <a:effectLst/>
                        </a:rPr>
                        <a:t>有事件通知</a:t>
                      </a:r>
                    </a:p>
                  </a:txBody>
                  <a:tcPr anchor="ctr"/>
                </a:tc>
                <a:tc>
                  <a:txBody>
                    <a:bodyPr/>
                    <a:lstStyle/>
                    <a:p>
                      <a:pPr marL="0" marR="0">
                        <a:spcBef>
                          <a:spcPts val="0"/>
                        </a:spcBef>
                        <a:spcAft>
                          <a:spcPts val="0"/>
                        </a:spcAft>
                      </a:pPr>
                      <a:r>
                        <a:rPr lang="zh-CN" altLang="en-US">
                          <a:effectLst/>
                        </a:rPr>
                        <a:t>有事件通知</a:t>
                      </a:r>
                    </a:p>
                  </a:txBody>
                  <a:tcPr anchor="ctr"/>
                </a:tc>
                <a:tc>
                  <a:txBody>
                    <a:bodyPr/>
                    <a:lstStyle/>
                    <a:p>
                      <a:pPr marL="0" marR="0">
                        <a:spcBef>
                          <a:spcPts val="0"/>
                        </a:spcBef>
                        <a:spcAft>
                          <a:spcPts val="0"/>
                        </a:spcAft>
                      </a:pPr>
                      <a:r>
                        <a:rPr lang="zh-CN" altLang="en-US">
                          <a:effectLst/>
                        </a:rPr>
                        <a:t>有事件通知</a:t>
                      </a:r>
                    </a:p>
                  </a:txBody>
                  <a:tcPr anchor="ctr"/>
                </a:tc>
                <a:tc>
                  <a:txBody>
                    <a:bodyPr/>
                    <a:lstStyle/>
                    <a:p>
                      <a:pPr marL="0" marR="0">
                        <a:spcBef>
                          <a:spcPts val="0"/>
                        </a:spcBef>
                        <a:spcAft>
                          <a:spcPts val="0"/>
                        </a:spcAft>
                      </a:pPr>
                      <a:r>
                        <a:rPr lang="zh-CN" altLang="en-US" dirty="0">
                          <a:solidFill>
                            <a:srgbClr val="262626"/>
                          </a:solidFill>
                          <a:effectLst/>
                        </a:rPr>
                        <a:t>有事件通知</a:t>
                      </a:r>
                      <a:endParaRPr lang="zh-CN" altLang="en-US" dirty="0">
                        <a:effectLst/>
                      </a:endParaRPr>
                    </a:p>
                  </a:txBody>
                  <a:tcPr anchor="ctr"/>
                </a:tc>
                <a:tc>
                  <a:txBody>
                    <a:bodyPr/>
                    <a:lstStyle/>
                    <a:p>
                      <a:pPr marL="0" marR="0">
                        <a:spcBef>
                          <a:spcPts val="0"/>
                        </a:spcBef>
                        <a:spcAft>
                          <a:spcPts val="0"/>
                        </a:spcAft>
                      </a:pPr>
                      <a:r>
                        <a:rPr lang="zh-CN" altLang="en-US" dirty="0">
                          <a:effectLst/>
                        </a:rPr>
                        <a:t>有事件通知</a:t>
                      </a:r>
                    </a:p>
                  </a:txBody>
                  <a:tcPr anchor="ctr"/>
                </a:tc>
                <a:tc>
                  <a:txBody>
                    <a:bodyPr/>
                    <a:lstStyle/>
                    <a:p>
                      <a:pPr marL="0" marR="0">
                        <a:spcBef>
                          <a:spcPts val="0"/>
                        </a:spcBef>
                        <a:spcAft>
                          <a:spcPts val="0"/>
                        </a:spcAft>
                      </a:pPr>
                      <a:r>
                        <a:rPr lang="zh-CN" altLang="en-US">
                          <a:effectLst/>
                        </a:rPr>
                        <a:t>有事件通知</a:t>
                      </a:r>
                    </a:p>
                  </a:txBody>
                  <a:tcPr anchor="ctr"/>
                </a:tc>
                <a:extLst>
                  <a:ext uri="{0D108BD9-81ED-4DB2-BD59-A6C34878D82A}">
                    <a16:rowId xmlns:a16="http://schemas.microsoft.com/office/drawing/2014/main" val="3088657549"/>
                  </a:ext>
                </a:extLst>
              </a:tr>
              <a:tr h="1972844">
                <a:tc vMerge="1">
                  <a:txBody>
                    <a:bodyPr/>
                    <a:lstStyle/>
                    <a:p>
                      <a:endParaRPr lang="zh-CN" altLang="en-US"/>
                    </a:p>
                  </a:txBody>
                  <a:tcPr/>
                </a:tc>
                <a:tc>
                  <a:txBody>
                    <a:bodyPr/>
                    <a:lstStyle/>
                    <a:p>
                      <a:pPr marL="0" marR="0">
                        <a:spcBef>
                          <a:spcPts val="0"/>
                        </a:spcBef>
                        <a:spcAft>
                          <a:spcPts val="0"/>
                        </a:spcAft>
                      </a:pPr>
                      <a:r>
                        <a:rPr lang="zh-CN" altLang="en-US">
                          <a:effectLst/>
                        </a:rPr>
                        <a:t>断网异常</a:t>
                      </a:r>
                    </a:p>
                  </a:txBody>
                  <a:tcPr anchor="ctr"/>
                </a:tc>
                <a:tc>
                  <a:txBody>
                    <a:bodyPr/>
                    <a:lstStyle/>
                    <a:p>
                      <a:pPr marL="0" marR="0">
                        <a:spcBef>
                          <a:spcPts val="0"/>
                        </a:spcBef>
                        <a:spcAft>
                          <a:spcPts val="0"/>
                        </a:spcAft>
                      </a:pPr>
                      <a:r>
                        <a:rPr lang="en">
                          <a:effectLst/>
                        </a:rPr>
                        <a:t>keep alive</a:t>
                      </a:r>
                      <a:r>
                        <a:rPr lang="zh-CN" altLang="en-US">
                          <a:effectLst/>
                        </a:rPr>
                        <a:t>机制，有事件通知</a:t>
                      </a:r>
                    </a:p>
                  </a:txBody>
                  <a:tcPr anchor="ctr"/>
                </a:tc>
                <a:tc>
                  <a:txBody>
                    <a:bodyPr/>
                    <a:lstStyle/>
                    <a:p>
                      <a:pPr marL="0" marR="0">
                        <a:spcBef>
                          <a:spcPts val="0"/>
                        </a:spcBef>
                        <a:spcAft>
                          <a:spcPts val="0"/>
                        </a:spcAft>
                      </a:pPr>
                      <a:r>
                        <a:rPr lang="en">
                          <a:effectLst/>
                        </a:rPr>
                        <a:t>tpc</a:t>
                      </a:r>
                      <a:r>
                        <a:rPr lang="zh-CN" altLang="en-US">
                          <a:effectLst/>
                        </a:rPr>
                        <a:t>及自定义心跳，有事件通知</a:t>
                      </a:r>
                    </a:p>
                  </a:txBody>
                  <a:tcPr anchor="ctr"/>
                </a:tc>
                <a:tc>
                  <a:txBody>
                    <a:bodyPr/>
                    <a:lstStyle/>
                    <a:p>
                      <a:pPr marL="0" marR="0">
                        <a:spcBef>
                          <a:spcPts val="0"/>
                        </a:spcBef>
                        <a:spcAft>
                          <a:spcPts val="0"/>
                        </a:spcAft>
                      </a:pPr>
                      <a:r>
                        <a:rPr lang="zh-CN" altLang="en-US" dirty="0">
                          <a:effectLst/>
                        </a:rPr>
                        <a:t>自定义心跳，有事件通知</a:t>
                      </a:r>
                    </a:p>
                  </a:txBody>
                  <a:tcPr anchor="ctr"/>
                </a:tc>
                <a:tc>
                  <a:txBody>
                    <a:bodyPr/>
                    <a:lstStyle/>
                    <a:p>
                      <a:pPr marL="0" marR="0">
                        <a:spcBef>
                          <a:spcPts val="0"/>
                        </a:spcBef>
                        <a:spcAft>
                          <a:spcPts val="0"/>
                        </a:spcAft>
                      </a:pPr>
                      <a:r>
                        <a:rPr lang="zh-CN" altLang="en-US">
                          <a:effectLst/>
                        </a:rPr>
                        <a:t>自定义心跳，</a:t>
                      </a:r>
                      <a:r>
                        <a:rPr lang="en">
                          <a:effectLst/>
                        </a:rPr>
                        <a:t>ping-pong</a:t>
                      </a:r>
                      <a:r>
                        <a:rPr lang="zh-CN" altLang="en-US">
                          <a:effectLst/>
                        </a:rPr>
                        <a:t>包探测，</a:t>
                      </a:r>
                      <a:r>
                        <a:rPr lang="zh-CN" altLang="en-US">
                          <a:solidFill>
                            <a:srgbClr val="F5222D"/>
                          </a:solidFill>
                          <a:effectLst/>
                        </a:rPr>
                        <a:t>无事件通知</a:t>
                      </a:r>
                      <a:endParaRPr lang="zh-CN" altLang="en-US">
                        <a:effectLst/>
                      </a:endParaRPr>
                    </a:p>
                  </a:txBody>
                  <a:tcPr anchor="ctr"/>
                </a:tc>
                <a:tc>
                  <a:txBody>
                    <a:bodyPr/>
                    <a:lstStyle/>
                    <a:p>
                      <a:pPr marL="0" marR="0">
                        <a:spcBef>
                          <a:spcPts val="0"/>
                        </a:spcBef>
                        <a:spcAft>
                          <a:spcPts val="0"/>
                        </a:spcAft>
                      </a:pPr>
                      <a:r>
                        <a:rPr lang="en-US" altLang="zh-CN">
                          <a:effectLst/>
                        </a:rPr>
                        <a:t>1.</a:t>
                      </a:r>
                      <a:r>
                        <a:rPr lang="zh-CN" altLang="en-US">
                          <a:effectLst/>
                        </a:rPr>
                        <a:t>自定义心跳，有事件通知</a:t>
                      </a:r>
                    </a:p>
                  </a:txBody>
                  <a:tcPr anchor="ctr"/>
                </a:tc>
                <a:tc>
                  <a:txBody>
                    <a:bodyPr/>
                    <a:lstStyle/>
                    <a:p>
                      <a:pPr marL="0" marR="0">
                        <a:spcBef>
                          <a:spcPts val="0"/>
                        </a:spcBef>
                        <a:spcAft>
                          <a:spcPts val="0"/>
                        </a:spcAft>
                      </a:pPr>
                      <a:r>
                        <a:rPr lang="zh-CN" altLang="en-US" dirty="0">
                          <a:effectLst/>
                        </a:rPr>
                        <a:t>自定义心跳，有事件通知</a:t>
                      </a:r>
                    </a:p>
                  </a:txBody>
                  <a:tcPr anchor="ctr"/>
                </a:tc>
                <a:extLst>
                  <a:ext uri="{0D108BD9-81ED-4DB2-BD59-A6C34878D82A}">
                    <a16:rowId xmlns:a16="http://schemas.microsoft.com/office/drawing/2014/main" val="2747074852"/>
                  </a:ext>
                </a:extLst>
              </a:tr>
            </a:tbl>
          </a:graphicData>
        </a:graphic>
      </p:graphicFrame>
    </p:spTree>
    <p:extLst>
      <p:ext uri="{BB962C8B-B14F-4D97-AF65-F5344CB8AC3E}">
        <p14:creationId xmlns:p14="http://schemas.microsoft.com/office/powerpoint/2010/main" val="1882874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solidFill>
                  <a:schemeClr val="accent1"/>
                </a:solidFill>
              </a:rPr>
              <a:t>心跳保活机制</a:t>
            </a:r>
          </a:p>
          <a:p>
            <a:pPr marL="285750" indent="-285750">
              <a:buFont typeface="Arial" panose="020B0604020202020204" pitchFamily="34" charset="0"/>
              <a:buChar char="•"/>
            </a:pPr>
            <a:r>
              <a:rPr lang="zh-CN" altLang="en-US" b="1" dirty="0"/>
              <a:t>核心模型组件设计</a:t>
            </a:r>
          </a:p>
          <a:p>
            <a:pPr marL="285750" indent="-285750">
              <a:buFont typeface="Arial" panose="020B0604020202020204" pitchFamily="34" charset="0"/>
              <a:buChar char="•"/>
            </a:pPr>
            <a:r>
              <a:rPr kumimoji="1" lang="zh-CN" altLang="en-US" b="1" dirty="0"/>
              <a:t>寻址机制</a:t>
            </a:r>
            <a:endParaRPr lang="zh-CN" altLang="en-US" b="1" dirty="0"/>
          </a:p>
          <a:p>
            <a:endParaRPr kumimoji="1" lang="zh-CN" altLang="en-US" dirty="0"/>
          </a:p>
        </p:txBody>
      </p:sp>
      <p:pic>
        <p:nvPicPr>
          <p:cNvPr id="4" name="图片 3">
            <a:extLst>
              <a:ext uri="{FF2B5EF4-FFF2-40B4-BE49-F238E27FC236}">
                <a16:creationId xmlns:a16="http://schemas.microsoft.com/office/drawing/2014/main" id="{65065247-0CEC-A642-B1E9-7D9B654AD709}"/>
              </a:ext>
            </a:extLst>
          </p:cNvPr>
          <p:cNvPicPr>
            <a:picLocks noChangeAspect="1"/>
          </p:cNvPicPr>
          <p:nvPr/>
        </p:nvPicPr>
        <p:blipFill>
          <a:blip r:embed="rId4"/>
          <a:stretch>
            <a:fillRect/>
          </a:stretch>
        </p:blipFill>
        <p:spPr>
          <a:xfrm>
            <a:off x="2635979" y="0"/>
            <a:ext cx="3738692" cy="6858000"/>
          </a:xfrm>
          <a:prstGeom prst="rect">
            <a:avLst/>
          </a:prstGeom>
        </p:spPr>
      </p:pic>
      <p:pic>
        <p:nvPicPr>
          <p:cNvPr id="7" name="图片 6">
            <a:extLst>
              <a:ext uri="{FF2B5EF4-FFF2-40B4-BE49-F238E27FC236}">
                <a16:creationId xmlns:a16="http://schemas.microsoft.com/office/drawing/2014/main" id="{E0A4BE7E-AD41-5B47-B4C4-F2FC0001B757}"/>
              </a:ext>
            </a:extLst>
          </p:cNvPr>
          <p:cNvPicPr>
            <a:picLocks noChangeAspect="1"/>
          </p:cNvPicPr>
          <p:nvPr/>
        </p:nvPicPr>
        <p:blipFill>
          <a:blip r:embed="rId5"/>
          <a:stretch>
            <a:fillRect/>
          </a:stretch>
        </p:blipFill>
        <p:spPr>
          <a:xfrm>
            <a:off x="6418469" y="4324864"/>
            <a:ext cx="5525366" cy="2533135"/>
          </a:xfrm>
          <a:prstGeom prst="rect">
            <a:avLst/>
          </a:prstGeom>
        </p:spPr>
      </p:pic>
    </p:spTree>
    <p:extLst>
      <p:ext uri="{BB962C8B-B14F-4D97-AF65-F5344CB8AC3E}">
        <p14:creationId xmlns:p14="http://schemas.microsoft.com/office/powerpoint/2010/main" val="74807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solidFill>
                  <a:schemeClr val="accent1"/>
                </a:solidFill>
              </a:rPr>
              <a:t>核心模型组件设计</a:t>
            </a:r>
          </a:p>
          <a:p>
            <a:pPr marL="285750" indent="-285750">
              <a:buFont typeface="Arial" panose="020B0604020202020204" pitchFamily="34" charset="0"/>
              <a:buChar char="•"/>
            </a:pPr>
            <a:r>
              <a:rPr kumimoji="1" lang="zh-CN" altLang="en-US" b="1" dirty="0"/>
              <a:t>寻址机制</a:t>
            </a:r>
            <a:endParaRPr lang="zh-CN" altLang="en-US" b="1" dirty="0"/>
          </a:p>
          <a:p>
            <a:endParaRPr kumimoji="1" lang="zh-CN" altLang="en-US" dirty="0"/>
          </a:p>
        </p:txBody>
      </p:sp>
      <p:pic>
        <p:nvPicPr>
          <p:cNvPr id="4" name="图片 3">
            <a:extLst>
              <a:ext uri="{FF2B5EF4-FFF2-40B4-BE49-F238E27FC236}">
                <a16:creationId xmlns:a16="http://schemas.microsoft.com/office/drawing/2014/main" id="{22087264-480C-A041-979B-A39FD8CAA6D4}"/>
              </a:ext>
            </a:extLst>
          </p:cNvPr>
          <p:cNvPicPr>
            <a:picLocks noChangeAspect="1"/>
          </p:cNvPicPr>
          <p:nvPr/>
        </p:nvPicPr>
        <p:blipFill>
          <a:blip r:embed="rId4"/>
          <a:stretch>
            <a:fillRect/>
          </a:stretch>
        </p:blipFill>
        <p:spPr>
          <a:xfrm>
            <a:off x="2592181" y="540111"/>
            <a:ext cx="9599820" cy="6503240"/>
          </a:xfrm>
          <a:prstGeom prst="rect">
            <a:avLst/>
          </a:prstGeom>
        </p:spPr>
      </p:pic>
    </p:spTree>
    <p:extLst>
      <p:ext uri="{BB962C8B-B14F-4D97-AF65-F5344CB8AC3E}">
        <p14:creationId xmlns:p14="http://schemas.microsoft.com/office/powerpoint/2010/main" val="3821978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solidFill>
                  <a:schemeClr val="accent1"/>
                </a:solidFill>
              </a:rPr>
              <a:t>核心模型组件设计</a:t>
            </a:r>
          </a:p>
          <a:p>
            <a:pPr marL="285750" indent="-285750">
              <a:buFont typeface="Arial" panose="020B0604020202020204" pitchFamily="34" charset="0"/>
              <a:buChar char="•"/>
            </a:pPr>
            <a:r>
              <a:rPr kumimoji="1" lang="zh-CN" altLang="en-US" b="1" dirty="0"/>
              <a:t>寻址机制</a:t>
            </a:r>
            <a:endParaRPr lang="zh-CN" altLang="en-US" b="1" dirty="0"/>
          </a:p>
          <a:p>
            <a:endParaRPr kumimoji="1" lang="zh-CN" altLang="en-US" dirty="0"/>
          </a:p>
        </p:txBody>
      </p:sp>
      <p:pic>
        <p:nvPicPr>
          <p:cNvPr id="6" name="图片 5">
            <a:extLst>
              <a:ext uri="{FF2B5EF4-FFF2-40B4-BE49-F238E27FC236}">
                <a16:creationId xmlns:a16="http://schemas.microsoft.com/office/drawing/2014/main" id="{808A39E7-C10C-CD44-A7EA-76D0E982C571}"/>
              </a:ext>
            </a:extLst>
          </p:cNvPr>
          <p:cNvPicPr>
            <a:picLocks noChangeAspect="1"/>
          </p:cNvPicPr>
          <p:nvPr/>
        </p:nvPicPr>
        <p:blipFill>
          <a:blip r:embed="rId4"/>
          <a:stretch>
            <a:fillRect/>
          </a:stretch>
        </p:blipFill>
        <p:spPr>
          <a:xfrm>
            <a:off x="3200400" y="724778"/>
            <a:ext cx="8644409" cy="6025970"/>
          </a:xfrm>
          <a:prstGeom prst="rect">
            <a:avLst/>
          </a:prstGeom>
        </p:spPr>
      </p:pic>
    </p:spTree>
    <p:extLst>
      <p:ext uri="{BB962C8B-B14F-4D97-AF65-F5344CB8AC3E}">
        <p14:creationId xmlns:p14="http://schemas.microsoft.com/office/powerpoint/2010/main" val="2036481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solidFill>
                  <a:schemeClr val="accent1"/>
                </a:solidFill>
              </a:rPr>
              <a:t>核心模型组件设计</a:t>
            </a:r>
          </a:p>
          <a:p>
            <a:pPr marL="285750" indent="-285750">
              <a:buFont typeface="Arial" panose="020B0604020202020204" pitchFamily="34" charset="0"/>
              <a:buChar char="•"/>
            </a:pPr>
            <a:r>
              <a:rPr kumimoji="1" lang="zh-CN" altLang="en-US" b="1" dirty="0"/>
              <a:t>寻址机制</a:t>
            </a:r>
            <a:endParaRPr lang="zh-CN" altLang="en-US" b="1" dirty="0"/>
          </a:p>
          <a:p>
            <a:endParaRPr kumimoji="1" lang="zh-CN" altLang="en-US" dirty="0"/>
          </a:p>
        </p:txBody>
      </p:sp>
      <p:pic>
        <p:nvPicPr>
          <p:cNvPr id="4" name="图片 3">
            <a:extLst>
              <a:ext uri="{FF2B5EF4-FFF2-40B4-BE49-F238E27FC236}">
                <a16:creationId xmlns:a16="http://schemas.microsoft.com/office/drawing/2014/main" id="{7A2954DD-2BD0-E544-BD1C-0C4CFB66576D}"/>
              </a:ext>
            </a:extLst>
          </p:cNvPr>
          <p:cNvPicPr>
            <a:picLocks noChangeAspect="1"/>
          </p:cNvPicPr>
          <p:nvPr/>
        </p:nvPicPr>
        <p:blipFill>
          <a:blip r:embed="rId4"/>
          <a:stretch>
            <a:fillRect/>
          </a:stretch>
        </p:blipFill>
        <p:spPr>
          <a:xfrm>
            <a:off x="2830376" y="914400"/>
            <a:ext cx="9361624" cy="5641363"/>
          </a:xfrm>
          <a:prstGeom prst="rect">
            <a:avLst/>
          </a:prstGeom>
        </p:spPr>
      </p:pic>
    </p:spTree>
    <p:extLst>
      <p:ext uri="{BB962C8B-B14F-4D97-AF65-F5344CB8AC3E}">
        <p14:creationId xmlns:p14="http://schemas.microsoft.com/office/powerpoint/2010/main" val="86962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643672"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什么是</a:t>
            </a:r>
            <a:r>
              <a:rPr kumimoji="1" lang="en-US" altLang="zh-CN" dirty="0" err="1"/>
              <a:t>nacos</a:t>
            </a:r>
            <a:endParaRPr kumimoji="1" lang="zh-CN" altLang="en-US" dirty="0"/>
          </a:p>
        </p:txBody>
      </p:sp>
      <p:sp>
        <p:nvSpPr>
          <p:cNvPr id="4" name="文本框 3">
            <a:extLst>
              <a:ext uri="{FF2B5EF4-FFF2-40B4-BE49-F238E27FC236}">
                <a16:creationId xmlns:a16="http://schemas.microsoft.com/office/drawing/2014/main" id="{198E747D-29C5-004D-A961-590F988F8E25}"/>
              </a:ext>
            </a:extLst>
          </p:cNvPr>
          <p:cNvSpPr txBox="1"/>
          <p:nvPr/>
        </p:nvSpPr>
        <p:spPr>
          <a:xfrm>
            <a:off x="259491" y="1173892"/>
            <a:ext cx="11019363" cy="2031325"/>
          </a:xfrm>
          <a:prstGeom prst="rect">
            <a:avLst/>
          </a:prstGeom>
          <a:noFill/>
        </p:spPr>
        <p:txBody>
          <a:bodyPr wrap="none" rtlCol="0">
            <a:spAutoFit/>
          </a:bodyPr>
          <a:lstStyle/>
          <a:p>
            <a:r>
              <a:rPr lang="en" altLang="zh-CN" dirty="0"/>
              <a:t>Dynamic Naming and Configuration Service </a:t>
            </a:r>
            <a:r>
              <a:rPr lang="zh-CN" altLang="en-US" dirty="0"/>
              <a:t>的首字母简称；一个更易于构建云原生应用的动态服务发现、</a:t>
            </a:r>
            <a:endParaRPr lang="en-US" altLang="zh-CN" dirty="0"/>
          </a:p>
          <a:p>
            <a:r>
              <a:rPr lang="zh-CN" altLang="en-US" dirty="0"/>
              <a:t>配置管理和服务管理平台</a:t>
            </a:r>
            <a:endParaRPr lang="en" altLang="zh-CN" dirty="0"/>
          </a:p>
          <a:p>
            <a:r>
              <a:rPr lang="en" altLang="zh-CN" dirty="0" err="1"/>
              <a:t>Nacos</a:t>
            </a:r>
            <a:r>
              <a:rPr lang="en" altLang="zh-CN" dirty="0"/>
              <a:t> </a:t>
            </a:r>
            <a:r>
              <a:rPr lang="zh-CN" altLang="en-US" dirty="0"/>
              <a:t>致力于帮助您发现、配置和管理微服务。</a:t>
            </a:r>
            <a:endParaRPr lang="en-US" altLang="zh-CN" dirty="0"/>
          </a:p>
          <a:p>
            <a:r>
              <a:rPr lang="en" altLang="zh-CN" dirty="0" err="1"/>
              <a:t>Nacos</a:t>
            </a:r>
            <a:r>
              <a:rPr lang="en" altLang="zh-CN" dirty="0"/>
              <a:t> </a:t>
            </a:r>
            <a:r>
              <a:rPr lang="zh-CN" altLang="en-US" dirty="0"/>
              <a:t>提供了一组简单易用的特性集，帮助您快速实现动态服务发现、服务配置、服务元数据及流量管理。</a:t>
            </a:r>
          </a:p>
          <a:p>
            <a:r>
              <a:rPr lang="en" altLang="zh-CN" dirty="0" err="1"/>
              <a:t>Nacos</a:t>
            </a:r>
            <a:r>
              <a:rPr lang="en" altLang="zh-CN" dirty="0"/>
              <a:t> </a:t>
            </a:r>
            <a:r>
              <a:rPr lang="zh-CN" altLang="en-US" dirty="0"/>
              <a:t>帮助您更敏捷和容易地构建、交付和管理微服务平台。 </a:t>
            </a:r>
            <a:endParaRPr lang="en-US" altLang="zh-CN" dirty="0"/>
          </a:p>
          <a:p>
            <a:r>
              <a:rPr lang="en" altLang="zh-CN" dirty="0" err="1"/>
              <a:t>Nacos</a:t>
            </a:r>
            <a:r>
              <a:rPr lang="en" altLang="zh-CN" dirty="0"/>
              <a:t> </a:t>
            </a:r>
            <a:r>
              <a:rPr lang="zh-CN" altLang="en-US" dirty="0"/>
              <a:t>是构建以“服务”为中心的现代应用架构 </a:t>
            </a:r>
            <a:r>
              <a:rPr lang="en-US" altLang="zh-CN" dirty="0"/>
              <a:t>(</a:t>
            </a:r>
            <a:r>
              <a:rPr lang="zh-CN" altLang="en-US" dirty="0"/>
              <a:t>例如微服务范式、云原生范式</a:t>
            </a:r>
            <a:r>
              <a:rPr lang="en-US" altLang="zh-CN" dirty="0"/>
              <a:t>) </a:t>
            </a:r>
            <a:r>
              <a:rPr lang="zh-CN" altLang="en-US" dirty="0"/>
              <a:t>的服务基础设施</a:t>
            </a:r>
          </a:p>
          <a:p>
            <a:endParaRPr kumimoji="1" lang="zh-CN" altLang="en-US" dirty="0"/>
          </a:p>
        </p:txBody>
      </p:sp>
      <p:pic>
        <p:nvPicPr>
          <p:cNvPr id="6" name="图片 5">
            <a:extLst>
              <a:ext uri="{FF2B5EF4-FFF2-40B4-BE49-F238E27FC236}">
                <a16:creationId xmlns:a16="http://schemas.microsoft.com/office/drawing/2014/main" id="{C5D89360-A0F4-8840-8B67-C6CDC1ED6BE5}"/>
              </a:ext>
            </a:extLst>
          </p:cNvPr>
          <p:cNvPicPr>
            <a:picLocks noChangeAspect="1"/>
          </p:cNvPicPr>
          <p:nvPr/>
        </p:nvPicPr>
        <p:blipFill>
          <a:blip r:embed="rId4"/>
          <a:stretch>
            <a:fillRect/>
          </a:stretch>
        </p:blipFill>
        <p:spPr>
          <a:xfrm>
            <a:off x="259491" y="3039591"/>
            <a:ext cx="9309100" cy="2755900"/>
          </a:xfrm>
          <a:prstGeom prst="rect">
            <a:avLst/>
          </a:prstGeom>
        </p:spPr>
      </p:pic>
    </p:spTree>
    <p:extLst>
      <p:ext uri="{BB962C8B-B14F-4D97-AF65-F5344CB8AC3E}">
        <p14:creationId xmlns:p14="http://schemas.microsoft.com/office/powerpoint/2010/main" val="1987592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solidFill>
                  <a:schemeClr val="accent1"/>
                </a:solidFill>
              </a:rPr>
              <a:t>核心模型组件设计</a:t>
            </a:r>
          </a:p>
          <a:p>
            <a:pPr marL="285750" indent="-285750">
              <a:buFont typeface="Arial" panose="020B0604020202020204" pitchFamily="34" charset="0"/>
              <a:buChar char="•"/>
            </a:pPr>
            <a:r>
              <a:rPr kumimoji="1" lang="zh-CN" altLang="en-US" b="1" dirty="0"/>
              <a:t>寻址机制</a:t>
            </a:r>
            <a:endParaRPr lang="zh-CN" altLang="en-US" b="1" dirty="0"/>
          </a:p>
          <a:p>
            <a:endParaRPr kumimoji="1" lang="zh-CN" altLang="en-US" dirty="0"/>
          </a:p>
        </p:txBody>
      </p:sp>
      <p:pic>
        <p:nvPicPr>
          <p:cNvPr id="6" name="图片 5">
            <a:extLst>
              <a:ext uri="{FF2B5EF4-FFF2-40B4-BE49-F238E27FC236}">
                <a16:creationId xmlns:a16="http://schemas.microsoft.com/office/drawing/2014/main" id="{439E3EC7-CC03-114C-88DA-63E008D84FE8}"/>
              </a:ext>
            </a:extLst>
          </p:cNvPr>
          <p:cNvPicPr>
            <a:picLocks noChangeAspect="1"/>
          </p:cNvPicPr>
          <p:nvPr/>
        </p:nvPicPr>
        <p:blipFill>
          <a:blip r:embed="rId4"/>
          <a:stretch>
            <a:fillRect/>
          </a:stretch>
        </p:blipFill>
        <p:spPr>
          <a:xfrm>
            <a:off x="3009900" y="592277"/>
            <a:ext cx="9058532" cy="3249140"/>
          </a:xfrm>
          <a:prstGeom prst="rect">
            <a:avLst/>
          </a:prstGeom>
        </p:spPr>
      </p:pic>
      <p:pic>
        <p:nvPicPr>
          <p:cNvPr id="7" name="图片 6">
            <a:extLst>
              <a:ext uri="{FF2B5EF4-FFF2-40B4-BE49-F238E27FC236}">
                <a16:creationId xmlns:a16="http://schemas.microsoft.com/office/drawing/2014/main" id="{06836550-FEA7-9646-8D2F-DC5FC00818A8}"/>
              </a:ext>
            </a:extLst>
          </p:cNvPr>
          <p:cNvPicPr>
            <a:picLocks noChangeAspect="1"/>
          </p:cNvPicPr>
          <p:nvPr/>
        </p:nvPicPr>
        <p:blipFill>
          <a:blip r:embed="rId5"/>
          <a:stretch>
            <a:fillRect/>
          </a:stretch>
        </p:blipFill>
        <p:spPr>
          <a:xfrm>
            <a:off x="2667000" y="3708915"/>
            <a:ext cx="9525000" cy="3149085"/>
          </a:xfrm>
          <a:prstGeom prst="rect">
            <a:avLst/>
          </a:prstGeom>
        </p:spPr>
      </p:pic>
    </p:spTree>
    <p:extLst>
      <p:ext uri="{BB962C8B-B14F-4D97-AF65-F5344CB8AC3E}">
        <p14:creationId xmlns:p14="http://schemas.microsoft.com/office/powerpoint/2010/main" val="168592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86232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solidFill>
                  <a:schemeClr val="accent1"/>
                </a:solidFill>
              </a:rPr>
              <a:t>核心模型组件设计</a:t>
            </a:r>
            <a:endParaRPr lang="en-US" altLang="zh-CN" b="1" dirty="0">
              <a:solidFill>
                <a:schemeClr val="accent1"/>
              </a:solidFill>
            </a:endParaRPr>
          </a:p>
          <a:p>
            <a:pPr marL="285750" indent="-285750">
              <a:buFont typeface="Arial" panose="020B0604020202020204" pitchFamily="34" charset="0"/>
              <a:buChar char="•"/>
            </a:pPr>
            <a:r>
              <a:rPr kumimoji="1" lang="zh-CN" altLang="en-US" b="1" dirty="0"/>
              <a:t>寻址机制</a:t>
            </a:r>
            <a:endParaRPr lang="zh-CN" altLang="en-US" b="1" dirty="0"/>
          </a:p>
          <a:p>
            <a:pPr marL="285750" indent="-285750">
              <a:buFont typeface="Arial" panose="020B0604020202020204" pitchFamily="34" charset="0"/>
              <a:buChar char="•"/>
            </a:pPr>
            <a:endParaRPr lang="zh-CN" altLang="en-US" b="1" dirty="0">
              <a:solidFill>
                <a:schemeClr val="accent1"/>
              </a:solidFill>
            </a:endParaRPr>
          </a:p>
          <a:p>
            <a:endParaRPr kumimoji="1" lang="zh-CN" altLang="en-US" dirty="0"/>
          </a:p>
        </p:txBody>
      </p:sp>
      <p:pic>
        <p:nvPicPr>
          <p:cNvPr id="4" name="图片 3">
            <a:extLst>
              <a:ext uri="{FF2B5EF4-FFF2-40B4-BE49-F238E27FC236}">
                <a16:creationId xmlns:a16="http://schemas.microsoft.com/office/drawing/2014/main" id="{91A0B6E3-48BB-7E4F-9FBB-0B1941C1DE74}"/>
              </a:ext>
            </a:extLst>
          </p:cNvPr>
          <p:cNvPicPr>
            <a:picLocks noChangeAspect="1"/>
          </p:cNvPicPr>
          <p:nvPr/>
        </p:nvPicPr>
        <p:blipFill>
          <a:blip r:embed="rId4"/>
          <a:stretch>
            <a:fillRect/>
          </a:stretch>
        </p:blipFill>
        <p:spPr>
          <a:xfrm>
            <a:off x="2592180" y="2804984"/>
            <a:ext cx="9455657" cy="3954162"/>
          </a:xfrm>
          <a:prstGeom prst="rect">
            <a:avLst/>
          </a:prstGeom>
        </p:spPr>
      </p:pic>
    </p:spTree>
    <p:extLst>
      <p:ext uri="{BB962C8B-B14F-4D97-AF65-F5344CB8AC3E}">
        <p14:creationId xmlns:p14="http://schemas.microsoft.com/office/powerpoint/2010/main" val="1135693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b="1" dirty="0"/>
              <a:t>协议（</a:t>
            </a:r>
            <a:r>
              <a:rPr lang="en-US" altLang="zh-CN" b="1" dirty="0"/>
              <a:t>Distro</a:t>
            </a:r>
            <a:r>
              <a:rPr lang="zh-CN" altLang="en-US" b="1" dirty="0"/>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t>核心模型组件设计</a:t>
            </a:r>
            <a:endParaRPr lang="en-US" altLang="zh-CN" b="1" dirty="0"/>
          </a:p>
          <a:p>
            <a:pPr marL="285750" indent="-285750">
              <a:buFont typeface="Arial" panose="020B0604020202020204" pitchFamily="34" charset="0"/>
              <a:buChar char="•"/>
            </a:pPr>
            <a:r>
              <a:rPr kumimoji="1" lang="zh-CN" altLang="en-US" b="1" dirty="0">
                <a:solidFill>
                  <a:schemeClr val="accent1"/>
                </a:solidFill>
              </a:rPr>
              <a:t>寻址机制</a:t>
            </a:r>
            <a:endParaRPr lang="zh-CN" altLang="en-US" b="1" dirty="0">
              <a:solidFill>
                <a:schemeClr val="accent1"/>
              </a:solidFill>
            </a:endParaRPr>
          </a:p>
          <a:p>
            <a:endParaRPr kumimoji="1" lang="zh-CN" altLang="en-US" dirty="0"/>
          </a:p>
        </p:txBody>
      </p:sp>
      <p:pic>
        <p:nvPicPr>
          <p:cNvPr id="6" name="图片 5">
            <a:extLst>
              <a:ext uri="{FF2B5EF4-FFF2-40B4-BE49-F238E27FC236}">
                <a16:creationId xmlns:a16="http://schemas.microsoft.com/office/drawing/2014/main" id="{B5F350D9-D280-034E-8DAA-8BBE5A0B5938}"/>
              </a:ext>
            </a:extLst>
          </p:cNvPr>
          <p:cNvPicPr>
            <a:picLocks noChangeAspect="1"/>
          </p:cNvPicPr>
          <p:nvPr/>
        </p:nvPicPr>
        <p:blipFill>
          <a:blip r:embed="rId4"/>
          <a:stretch>
            <a:fillRect/>
          </a:stretch>
        </p:blipFill>
        <p:spPr>
          <a:xfrm>
            <a:off x="3133468" y="623173"/>
            <a:ext cx="8915400" cy="5753100"/>
          </a:xfrm>
          <a:prstGeom prst="rect">
            <a:avLst/>
          </a:prstGeom>
        </p:spPr>
      </p:pic>
    </p:spTree>
    <p:extLst>
      <p:ext uri="{BB962C8B-B14F-4D97-AF65-F5344CB8AC3E}">
        <p14:creationId xmlns:p14="http://schemas.microsoft.com/office/powerpoint/2010/main" val="937326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864887"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服务发现未完</a:t>
            </a:r>
            <a:r>
              <a:rPr kumimoji="1" lang="en-US" altLang="zh-CN" dirty="0"/>
              <a:t>..</a:t>
            </a:r>
            <a:endParaRPr kumimoji="1" lang="zh-CN" altLang="en-US" dirty="0"/>
          </a:p>
        </p:txBody>
      </p:sp>
      <p:pic>
        <p:nvPicPr>
          <p:cNvPr id="4" name="图片 3">
            <a:extLst>
              <a:ext uri="{FF2B5EF4-FFF2-40B4-BE49-F238E27FC236}">
                <a16:creationId xmlns:a16="http://schemas.microsoft.com/office/drawing/2014/main" id="{C9CEB8C3-098E-034C-9774-DE2255D3E21D}"/>
              </a:ext>
            </a:extLst>
          </p:cNvPr>
          <p:cNvPicPr>
            <a:picLocks noChangeAspect="1"/>
          </p:cNvPicPr>
          <p:nvPr/>
        </p:nvPicPr>
        <p:blipFill>
          <a:blip r:embed="rId4"/>
          <a:stretch>
            <a:fillRect/>
          </a:stretch>
        </p:blipFill>
        <p:spPr>
          <a:xfrm>
            <a:off x="49810" y="1341120"/>
            <a:ext cx="5020622" cy="3610610"/>
          </a:xfrm>
          <a:prstGeom prst="rect">
            <a:avLst/>
          </a:prstGeom>
        </p:spPr>
      </p:pic>
      <p:pic>
        <p:nvPicPr>
          <p:cNvPr id="7" name="图片 6">
            <a:extLst>
              <a:ext uri="{FF2B5EF4-FFF2-40B4-BE49-F238E27FC236}">
                <a16:creationId xmlns:a16="http://schemas.microsoft.com/office/drawing/2014/main" id="{6CB32541-55F9-0342-9156-6965B5586B33}"/>
              </a:ext>
            </a:extLst>
          </p:cNvPr>
          <p:cNvPicPr>
            <a:picLocks noChangeAspect="1"/>
          </p:cNvPicPr>
          <p:nvPr/>
        </p:nvPicPr>
        <p:blipFill>
          <a:blip r:embed="rId5"/>
          <a:stretch>
            <a:fillRect/>
          </a:stretch>
        </p:blipFill>
        <p:spPr>
          <a:xfrm>
            <a:off x="6411394" y="540112"/>
            <a:ext cx="4370906" cy="2162448"/>
          </a:xfrm>
          <a:prstGeom prst="rect">
            <a:avLst/>
          </a:prstGeom>
        </p:spPr>
      </p:pic>
      <p:pic>
        <p:nvPicPr>
          <p:cNvPr id="8" name="图片 7">
            <a:extLst>
              <a:ext uri="{FF2B5EF4-FFF2-40B4-BE49-F238E27FC236}">
                <a16:creationId xmlns:a16="http://schemas.microsoft.com/office/drawing/2014/main" id="{CDEF101D-C30F-C945-826C-1B3994E8D2C0}"/>
              </a:ext>
            </a:extLst>
          </p:cNvPr>
          <p:cNvPicPr>
            <a:picLocks noChangeAspect="1"/>
          </p:cNvPicPr>
          <p:nvPr/>
        </p:nvPicPr>
        <p:blipFill>
          <a:blip r:embed="rId6"/>
          <a:stretch>
            <a:fillRect/>
          </a:stretch>
        </p:blipFill>
        <p:spPr>
          <a:xfrm>
            <a:off x="5947627" y="2756631"/>
            <a:ext cx="5086005" cy="3960591"/>
          </a:xfrm>
          <a:prstGeom prst="rect">
            <a:avLst/>
          </a:prstGeom>
        </p:spPr>
      </p:pic>
    </p:spTree>
    <p:extLst>
      <p:ext uri="{BB962C8B-B14F-4D97-AF65-F5344CB8AC3E}">
        <p14:creationId xmlns:p14="http://schemas.microsoft.com/office/powerpoint/2010/main" val="9536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0063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配置管理</a:t>
            </a:r>
          </a:p>
        </p:txBody>
      </p:sp>
      <p:pic>
        <p:nvPicPr>
          <p:cNvPr id="2" name="图片 1">
            <a:extLst>
              <a:ext uri="{FF2B5EF4-FFF2-40B4-BE49-F238E27FC236}">
                <a16:creationId xmlns:a16="http://schemas.microsoft.com/office/drawing/2014/main" id="{524CA51A-8D3C-6C46-8D6B-077258DF0453}"/>
              </a:ext>
            </a:extLst>
          </p:cNvPr>
          <p:cNvPicPr>
            <a:picLocks noChangeAspect="1"/>
          </p:cNvPicPr>
          <p:nvPr/>
        </p:nvPicPr>
        <p:blipFill>
          <a:blip r:embed="rId4"/>
          <a:stretch>
            <a:fillRect/>
          </a:stretch>
        </p:blipFill>
        <p:spPr>
          <a:xfrm>
            <a:off x="0" y="894080"/>
            <a:ext cx="5334000" cy="5892800"/>
          </a:xfrm>
          <a:prstGeom prst="rect">
            <a:avLst/>
          </a:prstGeom>
        </p:spPr>
      </p:pic>
      <p:pic>
        <p:nvPicPr>
          <p:cNvPr id="6" name="图片 5">
            <a:extLst>
              <a:ext uri="{FF2B5EF4-FFF2-40B4-BE49-F238E27FC236}">
                <a16:creationId xmlns:a16="http://schemas.microsoft.com/office/drawing/2014/main" id="{835C6B0C-E887-8C40-BEC7-59EE2DAD3D27}"/>
              </a:ext>
            </a:extLst>
          </p:cNvPr>
          <p:cNvPicPr>
            <a:picLocks noChangeAspect="1"/>
          </p:cNvPicPr>
          <p:nvPr/>
        </p:nvPicPr>
        <p:blipFill>
          <a:blip r:embed="rId5"/>
          <a:stretch>
            <a:fillRect/>
          </a:stretch>
        </p:blipFill>
        <p:spPr>
          <a:xfrm>
            <a:off x="5262880" y="802640"/>
            <a:ext cx="6532880" cy="5842000"/>
          </a:xfrm>
          <a:prstGeom prst="rect">
            <a:avLst/>
          </a:prstGeom>
        </p:spPr>
      </p:pic>
    </p:spTree>
    <p:extLst>
      <p:ext uri="{BB962C8B-B14F-4D97-AF65-F5344CB8AC3E}">
        <p14:creationId xmlns:p14="http://schemas.microsoft.com/office/powerpoint/2010/main" val="578251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531462" cy="369332"/>
          </a:xfrm>
          <a:prstGeom prst="rect">
            <a:avLst/>
          </a:prstGeom>
          <a:noFill/>
        </p:spPr>
        <p:txBody>
          <a:bodyPr wrap="none" rtlCol="0">
            <a:spAutoFit/>
          </a:bodyPr>
          <a:lstStyle/>
          <a:p>
            <a:r>
              <a:rPr kumimoji="1" lang="zh-CN" altLang="en-US" dirty="0"/>
              <a:t>如何部署</a:t>
            </a:r>
            <a:r>
              <a:rPr kumimoji="1" lang="en-US" altLang="zh-CN" dirty="0" err="1"/>
              <a:t>Nacos</a:t>
            </a:r>
            <a:r>
              <a:rPr kumimoji="1" lang="en-US" altLang="zh-CN" dirty="0"/>
              <a:t>-</a:t>
            </a:r>
            <a:r>
              <a:rPr kumimoji="1" lang="zh-CN" altLang="en-US" dirty="0"/>
              <a:t>单机版</a:t>
            </a:r>
          </a:p>
        </p:txBody>
      </p:sp>
      <p:sp>
        <p:nvSpPr>
          <p:cNvPr id="2" name="文本框 1">
            <a:extLst>
              <a:ext uri="{FF2B5EF4-FFF2-40B4-BE49-F238E27FC236}">
                <a16:creationId xmlns:a16="http://schemas.microsoft.com/office/drawing/2014/main" id="{2C4A256A-21EC-B44C-BF24-AA044B27B72A}"/>
              </a:ext>
            </a:extLst>
          </p:cNvPr>
          <p:cNvSpPr txBox="1"/>
          <p:nvPr/>
        </p:nvSpPr>
        <p:spPr>
          <a:xfrm>
            <a:off x="259491" y="1075037"/>
            <a:ext cx="9134232" cy="2031325"/>
          </a:xfrm>
          <a:prstGeom prst="rect">
            <a:avLst/>
          </a:prstGeom>
          <a:noFill/>
        </p:spPr>
        <p:txBody>
          <a:bodyPr wrap="none" rtlCol="0">
            <a:spAutoFit/>
          </a:bodyPr>
          <a:lstStyle/>
          <a:p>
            <a:r>
              <a:rPr lang="zh-CN" altLang="en-US" dirty="0"/>
              <a:t>安装好 </a:t>
            </a:r>
            <a:r>
              <a:rPr lang="en" altLang="zh-CN" dirty="0"/>
              <a:t>JDK</a:t>
            </a:r>
            <a:r>
              <a:rPr lang="zh-CN" altLang="en" dirty="0"/>
              <a:t>，</a:t>
            </a:r>
            <a:r>
              <a:rPr lang="zh-CN" altLang="en-US" dirty="0"/>
              <a:t>需要 </a:t>
            </a:r>
            <a:r>
              <a:rPr lang="en-US" altLang="zh-CN" dirty="0"/>
              <a:t>1.8 </a:t>
            </a:r>
            <a:r>
              <a:rPr lang="zh-CN" altLang="en-US" dirty="0"/>
              <a:t>及其以上版本</a:t>
            </a:r>
          </a:p>
          <a:p>
            <a:r>
              <a:rPr lang="zh-CN" altLang="en-US" dirty="0"/>
              <a:t>建议</a:t>
            </a:r>
            <a:r>
              <a:rPr lang="en-US" altLang="zh-CN" dirty="0"/>
              <a:t>: 2</a:t>
            </a:r>
            <a:r>
              <a:rPr lang="zh-CN" altLang="en-US" dirty="0"/>
              <a:t>核 </a:t>
            </a:r>
            <a:r>
              <a:rPr lang="en" altLang="zh-CN" dirty="0"/>
              <a:t>CPU / 4G </a:t>
            </a:r>
            <a:r>
              <a:rPr lang="zh-CN" altLang="en-US" dirty="0"/>
              <a:t>内存 及其以上</a:t>
            </a:r>
            <a:br>
              <a:rPr lang="zh-CN" altLang="en-US" dirty="0"/>
            </a:br>
            <a:endParaRPr kumimoji="1" lang="en-US" altLang="zh-CN" dirty="0"/>
          </a:p>
          <a:p>
            <a:r>
              <a:rPr kumimoji="1" lang="zh-CN" altLang="en-US" dirty="0"/>
              <a:t>先从官方下载文件包，解压后，进入 </a:t>
            </a:r>
            <a:r>
              <a:rPr kumimoji="1" lang="en-US" altLang="zh-CN" dirty="0" err="1"/>
              <a:t>nacos</a:t>
            </a:r>
            <a:r>
              <a:rPr kumimoji="1" lang="en-US" altLang="zh-CN" dirty="0"/>
              <a:t>/bin</a:t>
            </a:r>
            <a:r>
              <a:rPr kumimoji="1" lang="zh-CN" altLang="en-US" dirty="0"/>
              <a:t>目录，执行： </a:t>
            </a:r>
            <a:r>
              <a:rPr lang="en" altLang="zh-CN" dirty="0" err="1"/>
              <a:t>sh</a:t>
            </a:r>
            <a:r>
              <a:rPr lang="en" altLang="zh-CN" dirty="0"/>
              <a:t> </a:t>
            </a:r>
            <a:r>
              <a:rPr lang="en" altLang="zh-CN" dirty="0">
                <a:hlinkClick r:id="rId4"/>
              </a:rPr>
              <a:t>startup.sh</a:t>
            </a:r>
            <a:r>
              <a:rPr lang="en" altLang="zh-CN" dirty="0"/>
              <a:t> -m standalone</a:t>
            </a:r>
          </a:p>
          <a:p>
            <a:endParaRPr kumimoji="1" lang="en" altLang="zh-CN" dirty="0"/>
          </a:p>
          <a:p>
            <a:r>
              <a:rPr kumimoji="1" lang="zh-CN" altLang="en" dirty="0"/>
              <a:t>准备</a:t>
            </a:r>
            <a:r>
              <a:rPr kumimoji="1" lang="en-US" altLang="zh-CN" dirty="0" err="1"/>
              <a:t>mysql</a:t>
            </a:r>
            <a:r>
              <a:rPr kumimoji="1" lang="zh-CN" altLang="en-US" dirty="0"/>
              <a:t>数据库（</a:t>
            </a:r>
            <a:r>
              <a:rPr lang="en-US" altLang="zh-CN" dirty="0"/>
              <a:t>5.6.5+</a:t>
            </a:r>
            <a:r>
              <a:rPr kumimoji="1" lang="zh-CN" altLang="en-US" dirty="0"/>
              <a:t>），执行 </a:t>
            </a:r>
            <a:r>
              <a:rPr kumimoji="1" lang="en-US" altLang="zh-CN" dirty="0" err="1"/>
              <a:t>nacos</a:t>
            </a:r>
            <a:r>
              <a:rPr kumimoji="1" lang="en-US" altLang="zh-CN" dirty="0"/>
              <a:t>/</a:t>
            </a:r>
            <a:r>
              <a:rPr kumimoji="1" lang="en-US" altLang="zh-CN" dirty="0" err="1"/>
              <a:t>conf</a:t>
            </a:r>
            <a:r>
              <a:rPr kumimoji="1" lang="en-US" altLang="zh-CN" dirty="0"/>
              <a:t>/</a:t>
            </a:r>
            <a:r>
              <a:rPr kumimoji="1" lang="en-US" altLang="zh-CN" dirty="0" err="1"/>
              <a:t>nacos-mysql.sql</a:t>
            </a:r>
            <a:r>
              <a:rPr kumimoji="1" lang="zh-CN" altLang="en-US" dirty="0"/>
              <a:t>下文件；</a:t>
            </a:r>
            <a:endParaRPr kumimoji="1" lang="en-US" altLang="zh-CN" dirty="0"/>
          </a:p>
          <a:p>
            <a:r>
              <a:rPr kumimoji="1" lang="zh-CN" altLang="en-US" dirty="0"/>
              <a:t>修改 </a:t>
            </a:r>
            <a:r>
              <a:rPr kumimoji="1" lang="en-US" altLang="zh-CN" dirty="0" err="1"/>
              <a:t>nacos</a:t>
            </a:r>
            <a:r>
              <a:rPr kumimoji="1" lang="en-US" altLang="zh-CN" dirty="0"/>
              <a:t>/</a:t>
            </a:r>
            <a:r>
              <a:rPr kumimoji="1" lang="en-US" altLang="zh-CN" dirty="0" err="1"/>
              <a:t>conf</a:t>
            </a:r>
            <a:r>
              <a:rPr kumimoji="1" lang="en-US" altLang="zh-CN" dirty="0"/>
              <a:t>/</a:t>
            </a:r>
            <a:r>
              <a:rPr kumimoji="1" lang="en-US" altLang="zh-CN" dirty="0" err="1"/>
              <a:t>application.properties</a:t>
            </a:r>
            <a:r>
              <a:rPr kumimoji="1" lang="zh-CN" altLang="en-US" dirty="0"/>
              <a:t>文件的数据库相关配置</a:t>
            </a:r>
          </a:p>
        </p:txBody>
      </p:sp>
      <p:pic>
        <p:nvPicPr>
          <p:cNvPr id="4" name="图片 3">
            <a:extLst>
              <a:ext uri="{FF2B5EF4-FFF2-40B4-BE49-F238E27FC236}">
                <a16:creationId xmlns:a16="http://schemas.microsoft.com/office/drawing/2014/main" id="{4882C694-8715-774E-811F-CEF3B8C0001B}"/>
              </a:ext>
            </a:extLst>
          </p:cNvPr>
          <p:cNvPicPr>
            <a:picLocks noChangeAspect="1"/>
          </p:cNvPicPr>
          <p:nvPr/>
        </p:nvPicPr>
        <p:blipFill>
          <a:blip r:embed="rId5"/>
          <a:stretch>
            <a:fillRect/>
          </a:stretch>
        </p:blipFill>
        <p:spPr>
          <a:xfrm>
            <a:off x="259491" y="4964145"/>
            <a:ext cx="6667500" cy="1358900"/>
          </a:xfrm>
          <a:prstGeom prst="rect">
            <a:avLst/>
          </a:prstGeom>
        </p:spPr>
      </p:pic>
      <p:pic>
        <p:nvPicPr>
          <p:cNvPr id="6" name="图片 5">
            <a:extLst>
              <a:ext uri="{FF2B5EF4-FFF2-40B4-BE49-F238E27FC236}">
                <a16:creationId xmlns:a16="http://schemas.microsoft.com/office/drawing/2014/main" id="{79D0B022-2C8B-C64D-9472-0AEEA15C64AE}"/>
              </a:ext>
            </a:extLst>
          </p:cNvPr>
          <p:cNvPicPr>
            <a:picLocks noChangeAspect="1"/>
          </p:cNvPicPr>
          <p:nvPr/>
        </p:nvPicPr>
        <p:blipFill>
          <a:blip r:embed="rId6"/>
          <a:stretch>
            <a:fillRect/>
          </a:stretch>
        </p:blipFill>
        <p:spPr>
          <a:xfrm>
            <a:off x="259491" y="3203403"/>
            <a:ext cx="8636000" cy="1663700"/>
          </a:xfrm>
          <a:prstGeom prst="rect">
            <a:avLst/>
          </a:prstGeom>
        </p:spPr>
      </p:pic>
      <p:sp>
        <p:nvSpPr>
          <p:cNvPr id="8" name="文本框 7">
            <a:extLst>
              <a:ext uri="{FF2B5EF4-FFF2-40B4-BE49-F238E27FC236}">
                <a16:creationId xmlns:a16="http://schemas.microsoft.com/office/drawing/2014/main" id="{ED9B1B39-186C-0649-A810-2A4026A2D35F}"/>
              </a:ext>
            </a:extLst>
          </p:cNvPr>
          <p:cNvSpPr txBox="1"/>
          <p:nvPr/>
        </p:nvSpPr>
        <p:spPr>
          <a:xfrm>
            <a:off x="259491" y="6420087"/>
            <a:ext cx="4764446" cy="369332"/>
          </a:xfrm>
          <a:prstGeom prst="rect">
            <a:avLst/>
          </a:prstGeom>
          <a:noFill/>
        </p:spPr>
        <p:txBody>
          <a:bodyPr wrap="none" rtlCol="0">
            <a:spAutoFit/>
          </a:bodyPr>
          <a:lstStyle/>
          <a:p>
            <a:r>
              <a:rPr kumimoji="1" lang="en-US" altLang="zh-CN" dirty="0"/>
              <a:t>Web</a:t>
            </a:r>
            <a:r>
              <a:rPr kumimoji="1" lang="zh-CN" altLang="en-US" dirty="0"/>
              <a:t>端默认</a:t>
            </a:r>
            <a:r>
              <a:rPr kumimoji="1" lang="en-US" altLang="zh-CN" dirty="0" err="1"/>
              <a:t>nacos</a:t>
            </a:r>
            <a:r>
              <a:rPr kumimoji="1" lang="zh-CN" altLang="en-US" dirty="0"/>
              <a:t>用户名、密码：</a:t>
            </a:r>
            <a:r>
              <a:rPr kumimoji="1" lang="en-US" altLang="zh-CN" dirty="0" err="1"/>
              <a:t>nacos</a:t>
            </a:r>
            <a:r>
              <a:rPr kumimoji="1" lang="en-US" altLang="zh-CN" dirty="0"/>
              <a:t>/</a:t>
            </a:r>
            <a:r>
              <a:rPr kumimoji="1" lang="en-US" altLang="zh-CN" dirty="0" err="1"/>
              <a:t>nacos</a:t>
            </a:r>
            <a:endParaRPr kumimoji="1" lang="zh-CN" altLang="en-US" dirty="0"/>
          </a:p>
        </p:txBody>
      </p:sp>
    </p:spTree>
    <p:extLst>
      <p:ext uri="{BB962C8B-B14F-4D97-AF65-F5344CB8AC3E}">
        <p14:creationId xmlns:p14="http://schemas.microsoft.com/office/powerpoint/2010/main" val="3250054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2"/>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531462" cy="369332"/>
          </a:xfrm>
          <a:prstGeom prst="rect">
            <a:avLst/>
          </a:prstGeom>
          <a:noFill/>
        </p:spPr>
        <p:txBody>
          <a:bodyPr wrap="none" rtlCol="0">
            <a:spAutoFit/>
          </a:bodyPr>
          <a:lstStyle/>
          <a:p>
            <a:r>
              <a:rPr kumimoji="1" lang="zh-CN" altLang="en-US" dirty="0"/>
              <a:t>如何部署</a:t>
            </a:r>
            <a:r>
              <a:rPr kumimoji="1" lang="en-US" altLang="zh-CN" dirty="0" err="1"/>
              <a:t>Nacos</a:t>
            </a:r>
            <a:r>
              <a:rPr kumimoji="1" lang="en-US" altLang="zh-CN" dirty="0"/>
              <a:t>-</a:t>
            </a:r>
            <a:r>
              <a:rPr kumimoji="1" lang="zh-CN" altLang="en-US" dirty="0"/>
              <a:t>集群版</a:t>
            </a:r>
          </a:p>
        </p:txBody>
      </p:sp>
      <p:sp>
        <p:nvSpPr>
          <p:cNvPr id="2" name="文本框 1">
            <a:extLst>
              <a:ext uri="{FF2B5EF4-FFF2-40B4-BE49-F238E27FC236}">
                <a16:creationId xmlns:a16="http://schemas.microsoft.com/office/drawing/2014/main" id="{77B11881-FC69-8B4B-9BC1-E736CE44783D}"/>
              </a:ext>
            </a:extLst>
          </p:cNvPr>
          <p:cNvSpPr txBox="1"/>
          <p:nvPr/>
        </p:nvSpPr>
        <p:spPr>
          <a:xfrm>
            <a:off x="259491" y="1285103"/>
            <a:ext cx="6030818" cy="923330"/>
          </a:xfrm>
          <a:prstGeom prst="rect">
            <a:avLst/>
          </a:prstGeom>
          <a:noFill/>
        </p:spPr>
        <p:txBody>
          <a:bodyPr wrap="none" rtlCol="0">
            <a:spAutoFit/>
          </a:bodyPr>
          <a:lstStyle/>
          <a:p>
            <a:r>
              <a:rPr kumimoji="1" lang="zh-CN" altLang="en-US" dirty="0"/>
              <a:t>本地的话，可以通过搞多个端口，模拟集群；</a:t>
            </a:r>
            <a:endParaRPr kumimoji="1" lang="en-US" altLang="zh-CN" dirty="0"/>
          </a:p>
          <a:p>
            <a:r>
              <a:rPr kumimoji="1" lang="zh-CN" altLang="en-US" dirty="0"/>
              <a:t>在单机版的基础上，修改</a:t>
            </a:r>
            <a:r>
              <a:rPr kumimoji="1" lang="en-US" altLang="zh-CN" dirty="0" err="1"/>
              <a:t>application.properties</a:t>
            </a:r>
            <a:r>
              <a:rPr kumimoji="1" lang="zh-CN" altLang="en-US" dirty="0"/>
              <a:t>中的端口；</a:t>
            </a:r>
            <a:endParaRPr kumimoji="1" lang="en-US" altLang="zh-CN" dirty="0"/>
          </a:p>
          <a:p>
            <a:r>
              <a:rPr kumimoji="1" lang="zh-CN" altLang="en-US" dirty="0"/>
              <a:t>然后配置 </a:t>
            </a:r>
            <a:r>
              <a:rPr kumimoji="1" lang="en" altLang="zh-CN" dirty="0" err="1"/>
              <a:t>cluster.conf</a:t>
            </a:r>
            <a:endParaRPr kumimoji="1" lang="zh-CN" altLang="en-US" dirty="0"/>
          </a:p>
        </p:txBody>
      </p:sp>
      <p:pic>
        <p:nvPicPr>
          <p:cNvPr id="4" name="图片 3">
            <a:extLst>
              <a:ext uri="{FF2B5EF4-FFF2-40B4-BE49-F238E27FC236}">
                <a16:creationId xmlns:a16="http://schemas.microsoft.com/office/drawing/2014/main" id="{E67D5FAD-A572-F44C-AC36-FE3A073AF353}"/>
              </a:ext>
            </a:extLst>
          </p:cNvPr>
          <p:cNvPicPr>
            <a:picLocks noChangeAspect="1"/>
          </p:cNvPicPr>
          <p:nvPr/>
        </p:nvPicPr>
        <p:blipFill>
          <a:blip r:embed="rId3"/>
          <a:stretch>
            <a:fillRect/>
          </a:stretch>
        </p:blipFill>
        <p:spPr>
          <a:xfrm>
            <a:off x="259491" y="4041504"/>
            <a:ext cx="2743201" cy="1795596"/>
          </a:xfrm>
          <a:prstGeom prst="rect">
            <a:avLst/>
          </a:prstGeom>
        </p:spPr>
      </p:pic>
      <p:pic>
        <p:nvPicPr>
          <p:cNvPr id="6" name="图片 5">
            <a:extLst>
              <a:ext uri="{FF2B5EF4-FFF2-40B4-BE49-F238E27FC236}">
                <a16:creationId xmlns:a16="http://schemas.microsoft.com/office/drawing/2014/main" id="{57AFD2AB-BE42-2746-B377-63D09F54FEEE}"/>
              </a:ext>
            </a:extLst>
          </p:cNvPr>
          <p:cNvPicPr>
            <a:picLocks noChangeAspect="1"/>
          </p:cNvPicPr>
          <p:nvPr/>
        </p:nvPicPr>
        <p:blipFill>
          <a:blip r:embed="rId4"/>
          <a:stretch>
            <a:fillRect/>
          </a:stretch>
        </p:blipFill>
        <p:spPr>
          <a:xfrm>
            <a:off x="276353" y="2557849"/>
            <a:ext cx="5029200" cy="1028700"/>
          </a:xfrm>
          <a:prstGeom prst="rect">
            <a:avLst/>
          </a:prstGeom>
        </p:spPr>
      </p:pic>
    </p:spTree>
    <p:extLst>
      <p:ext uri="{BB962C8B-B14F-4D97-AF65-F5344CB8AC3E}">
        <p14:creationId xmlns:p14="http://schemas.microsoft.com/office/powerpoint/2010/main" val="3174997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856872" cy="369332"/>
          </a:xfrm>
          <a:prstGeom prst="rect">
            <a:avLst/>
          </a:prstGeom>
          <a:noFill/>
        </p:spPr>
        <p:txBody>
          <a:bodyPr wrap="none" rtlCol="0">
            <a:spAutoFit/>
          </a:bodyPr>
          <a:lstStyle/>
          <a:p>
            <a:r>
              <a:rPr kumimoji="1" lang="zh-CN" altLang="en-US" dirty="0"/>
              <a:t>如何部署</a:t>
            </a:r>
            <a:r>
              <a:rPr kumimoji="1" lang="en-US" altLang="zh-CN" dirty="0"/>
              <a:t>Nacos-k8s</a:t>
            </a:r>
            <a:r>
              <a:rPr kumimoji="1" lang="zh-CN" altLang="en-US" dirty="0"/>
              <a:t>集群版</a:t>
            </a:r>
          </a:p>
        </p:txBody>
      </p:sp>
      <p:sp>
        <p:nvSpPr>
          <p:cNvPr id="2" name="文本框 1">
            <a:extLst>
              <a:ext uri="{FF2B5EF4-FFF2-40B4-BE49-F238E27FC236}">
                <a16:creationId xmlns:a16="http://schemas.microsoft.com/office/drawing/2014/main" id="{04277A9D-774D-0346-8840-8959009111AC}"/>
              </a:ext>
            </a:extLst>
          </p:cNvPr>
          <p:cNvSpPr txBox="1"/>
          <p:nvPr/>
        </p:nvSpPr>
        <p:spPr>
          <a:xfrm>
            <a:off x="259491" y="1136822"/>
            <a:ext cx="6644768" cy="369332"/>
          </a:xfrm>
          <a:prstGeom prst="rect">
            <a:avLst/>
          </a:prstGeom>
          <a:noFill/>
        </p:spPr>
        <p:txBody>
          <a:bodyPr wrap="none" rtlCol="0">
            <a:spAutoFit/>
          </a:bodyPr>
          <a:lstStyle/>
          <a:p>
            <a:r>
              <a:rPr kumimoji="1" lang="zh-CN" altLang="en-US" dirty="0"/>
              <a:t>考虑后续官方升级，保持代码一致性；使用了</a:t>
            </a:r>
            <a:r>
              <a:rPr kumimoji="1" lang="en-US" altLang="zh-CN" dirty="0"/>
              <a:t>git</a:t>
            </a:r>
            <a:r>
              <a:rPr kumimoji="1" lang="zh-CN" altLang="en-US" dirty="0"/>
              <a:t> </a:t>
            </a:r>
            <a:r>
              <a:rPr kumimoji="1" lang="en-US" altLang="zh-CN" dirty="0"/>
              <a:t>upstream</a:t>
            </a:r>
            <a:r>
              <a:rPr kumimoji="1" lang="zh-CN" altLang="en-US" dirty="0"/>
              <a:t>方式</a:t>
            </a:r>
          </a:p>
        </p:txBody>
      </p:sp>
      <p:sp>
        <p:nvSpPr>
          <p:cNvPr id="6" name="文本框 5">
            <a:extLst>
              <a:ext uri="{FF2B5EF4-FFF2-40B4-BE49-F238E27FC236}">
                <a16:creationId xmlns:a16="http://schemas.microsoft.com/office/drawing/2014/main" id="{CFB890A4-FE12-A04A-A20F-9E1DAAC435BE}"/>
              </a:ext>
            </a:extLst>
          </p:cNvPr>
          <p:cNvSpPr txBox="1"/>
          <p:nvPr/>
        </p:nvSpPr>
        <p:spPr>
          <a:xfrm>
            <a:off x="259491" y="1524150"/>
            <a:ext cx="7792518" cy="369332"/>
          </a:xfrm>
          <a:prstGeom prst="rect">
            <a:avLst/>
          </a:prstGeom>
          <a:noFill/>
        </p:spPr>
        <p:txBody>
          <a:bodyPr wrap="none" rtlCol="0">
            <a:spAutoFit/>
          </a:bodyPr>
          <a:lstStyle/>
          <a:p>
            <a:r>
              <a:rPr kumimoji="1" lang="en-US" altLang="zh-CN" dirty="0"/>
              <a:t>1.Gitlab</a:t>
            </a:r>
            <a:r>
              <a:rPr kumimoji="1" lang="zh-CN" altLang="en-US" dirty="0"/>
              <a:t>创建项目，然后</a:t>
            </a:r>
            <a:r>
              <a:rPr kumimoji="1" lang="en-US" altLang="zh-CN" dirty="0"/>
              <a:t>clone</a:t>
            </a:r>
            <a:r>
              <a:rPr kumimoji="1" lang="zh-CN" altLang="en-US" dirty="0"/>
              <a:t>到本地（</a:t>
            </a:r>
            <a:r>
              <a:rPr kumimoji="1" lang="en" altLang="zh-CN" dirty="0"/>
              <a:t>https://</a:t>
            </a:r>
            <a:r>
              <a:rPr kumimoji="1" lang="en" altLang="zh-CN" dirty="0" err="1"/>
              <a:t>git.saybot.net</a:t>
            </a:r>
            <a:r>
              <a:rPr kumimoji="1" lang="en" altLang="zh-CN" dirty="0"/>
              <a:t>/biotech/</a:t>
            </a:r>
            <a:r>
              <a:rPr kumimoji="1" lang="en" altLang="zh-CN" dirty="0" err="1"/>
              <a:t>nacos</a:t>
            </a:r>
            <a:r>
              <a:rPr kumimoji="1" lang="zh-CN" altLang="en-US" dirty="0"/>
              <a:t>）</a:t>
            </a:r>
          </a:p>
        </p:txBody>
      </p:sp>
      <p:sp>
        <p:nvSpPr>
          <p:cNvPr id="7" name="文本框 6">
            <a:extLst>
              <a:ext uri="{FF2B5EF4-FFF2-40B4-BE49-F238E27FC236}">
                <a16:creationId xmlns:a16="http://schemas.microsoft.com/office/drawing/2014/main" id="{69543BC7-5CE5-9F43-B581-76383C112AB7}"/>
              </a:ext>
            </a:extLst>
          </p:cNvPr>
          <p:cNvSpPr txBox="1"/>
          <p:nvPr/>
        </p:nvSpPr>
        <p:spPr>
          <a:xfrm>
            <a:off x="259491" y="2125362"/>
            <a:ext cx="8520281" cy="369332"/>
          </a:xfrm>
          <a:prstGeom prst="rect">
            <a:avLst/>
          </a:prstGeom>
          <a:noFill/>
        </p:spPr>
        <p:txBody>
          <a:bodyPr wrap="none" rtlCol="0">
            <a:spAutoFit/>
          </a:bodyPr>
          <a:lstStyle/>
          <a:p>
            <a:r>
              <a:rPr kumimoji="1" lang="en-US" altLang="zh-CN" dirty="0"/>
              <a:t>2.</a:t>
            </a:r>
            <a:r>
              <a:rPr kumimoji="1" lang="zh-CN" altLang="en-US" dirty="0"/>
              <a:t>设置</a:t>
            </a:r>
            <a:r>
              <a:rPr kumimoji="1" lang="en-US" altLang="zh-CN" dirty="0" err="1"/>
              <a:t>github</a:t>
            </a:r>
            <a:r>
              <a:rPr kumimoji="1" lang="zh-CN" altLang="en-US" dirty="0"/>
              <a:t>源为</a:t>
            </a:r>
            <a:r>
              <a:rPr kumimoji="1" lang="en-US" altLang="zh-CN" dirty="0" err="1"/>
              <a:t>upsteam</a:t>
            </a:r>
            <a:r>
              <a:rPr kumimoji="1" lang="zh-CN" altLang="en-US" dirty="0"/>
              <a:t>，然后基于</a:t>
            </a:r>
            <a:r>
              <a:rPr kumimoji="1" lang="en-US" altLang="zh-CN" dirty="0"/>
              <a:t>tag</a:t>
            </a:r>
            <a:r>
              <a:rPr kumimoji="1" lang="zh-CN" altLang="en-US" dirty="0"/>
              <a:t>生成个</a:t>
            </a:r>
            <a:r>
              <a:rPr kumimoji="1" lang="en-US" altLang="zh-CN" dirty="0"/>
              <a:t>branch</a:t>
            </a:r>
            <a:r>
              <a:rPr kumimoji="1" lang="zh-CN" altLang="en-US" dirty="0"/>
              <a:t>，然后</a:t>
            </a:r>
            <a:r>
              <a:rPr kumimoji="1" lang="en-US" altLang="zh-CN" dirty="0"/>
              <a:t>push</a:t>
            </a:r>
            <a:r>
              <a:rPr kumimoji="1" lang="zh-CN" altLang="en-US" dirty="0"/>
              <a:t>到</a:t>
            </a:r>
            <a:r>
              <a:rPr kumimoji="1" lang="en-US" altLang="zh-CN" dirty="0" err="1"/>
              <a:t>gitlab</a:t>
            </a:r>
            <a:r>
              <a:rPr kumimoji="1" lang="zh-CN" altLang="en-US" dirty="0"/>
              <a:t>远程仓库</a:t>
            </a:r>
          </a:p>
        </p:txBody>
      </p:sp>
      <p:sp>
        <p:nvSpPr>
          <p:cNvPr id="12" name="文本框 11">
            <a:extLst>
              <a:ext uri="{FF2B5EF4-FFF2-40B4-BE49-F238E27FC236}">
                <a16:creationId xmlns:a16="http://schemas.microsoft.com/office/drawing/2014/main" id="{C3F87982-261A-6E49-965A-71C591D8F56C}"/>
              </a:ext>
            </a:extLst>
          </p:cNvPr>
          <p:cNvSpPr txBox="1"/>
          <p:nvPr/>
        </p:nvSpPr>
        <p:spPr>
          <a:xfrm>
            <a:off x="259491" y="2726574"/>
            <a:ext cx="5963492" cy="369332"/>
          </a:xfrm>
          <a:prstGeom prst="rect">
            <a:avLst/>
          </a:prstGeom>
          <a:noFill/>
        </p:spPr>
        <p:txBody>
          <a:bodyPr wrap="none" rtlCol="0">
            <a:spAutoFit/>
          </a:bodyPr>
          <a:lstStyle/>
          <a:p>
            <a:r>
              <a:rPr kumimoji="1" lang="en-US" altLang="zh-CN" dirty="0"/>
              <a:t>3.</a:t>
            </a:r>
            <a:r>
              <a:rPr kumimoji="1" lang="zh-CN" altLang="en-US" dirty="0"/>
              <a:t> 添加</a:t>
            </a:r>
            <a:r>
              <a:rPr kumimoji="1" lang="en-US" altLang="zh-CN" dirty="0"/>
              <a:t>k8s</a:t>
            </a:r>
            <a:r>
              <a:rPr kumimoji="1" lang="zh-CN" altLang="en-US" dirty="0"/>
              <a:t>相关配置</a:t>
            </a:r>
            <a:r>
              <a:rPr kumimoji="1" lang="en-US" altLang="zh-CN" dirty="0"/>
              <a:t>(</a:t>
            </a:r>
            <a:r>
              <a:rPr kumimoji="1" lang="zh-CN" altLang="en-US" dirty="0"/>
              <a:t>注意</a:t>
            </a:r>
            <a:r>
              <a:rPr kumimoji="1" lang="en-US" altLang="zh-CN" dirty="0" err="1"/>
              <a:t>Dockerfile</a:t>
            </a:r>
            <a:r>
              <a:rPr kumimoji="1" lang="zh-CN" altLang="en-US" dirty="0"/>
              <a:t>和</a:t>
            </a:r>
            <a:r>
              <a:rPr kumimoji="1" lang="en-US" altLang="zh-CN" dirty="0" err="1"/>
              <a:t>entrypoint.sh</a:t>
            </a:r>
            <a:r>
              <a:rPr kumimoji="1" lang="zh-CN" altLang="en-US" dirty="0"/>
              <a:t>的位置</a:t>
            </a:r>
            <a:r>
              <a:rPr kumimoji="1" lang="en-US" altLang="zh-CN" dirty="0"/>
              <a:t>)</a:t>
            </a:r>
            <a:endParaRPr kumimoji="1" lang="zh-CN" altLang="en-US" dirty="0"/>
          </a:p>
        </p:txBody>
      </p:sp>
      <p:pic>
        <p:nvPicPr>
          <p:cNvPr id="14" name="图片 13">
            <a:extLst>
              <a:ext uri="{FF2B5EF4-FFF2-40B4-BE49-F238E27FC236}">
                <a16:creationId xmlns:a16="http://schemas.microsoft.com/office/drawing/2014/main" id="{C6A1E71C-FFA2-E74E-94B0-A728A42AF98C}"/>
              </a:ext>
            </a:extLst>
          </p:cNvPr>
          <p:cNvPicPr>
            <a:picLocks noChangeAspect="1"/>
          </p:cNvPicPr>
          <p:nvPr/>
        </p:nvPicPr>
        <p:blipFill>
          <a:blip r:embed="rId4"/>
          <a:stretch>
            <a:fillRect/>
          </a:stretch>
        </p:blipFill>
        <p:spPr>
          <a:xfrm>
            <a:off x="8856185" y="486041"/>
            <a:ext cx="2630965" cy="5844746"/>
          </a:xfrm>
          <a:prstGeom prst="rect">
            <a:avLst/>
          </a:prstGeom>
        </p:spPr>
      </p:pic>
      <p:sp>
        <p:nvSpPr>
          <p:cNvPr id="15" name="文本框 14">
            <a:extLst>
              <a:ext uri="{FF2B5EF4-FFF2-40B4-BE49-F238E27FC236}">
                <a16:creationId xmlns:a16="http://schemas.microsoft.com/office/drawing/2014/main" id="{026A9FB0-9701-7640-8624-E14B11D147BF}"/>
              </a:ext>
            </a:extLst>
          </p:cNvPr>
          <p:cNvSpPr txBox="1"/>
          <p:nvPr/>
        </p:nvSpPr>
        <p:spPr>
          <a:xfrm>
            <a:off x="254669" y="3228250"/>
            <a:ext cx="7467109" cy="646331"/>
          </a:xfrm>
          <a:prstGeom prst="rect">
            <a:avLst/>
          </a:prstGeom>
          <a:noFill/>
        </p:spPr>
        <p:txBody>
          <a:bodyPr wrap="none" rtlCol="0">
            <a:spAutoFit/>
          </a:bodyPr>
          <a:lstStyle/>
          <a:p>
            <a:r>
              <a:rPr kumimoji="1" lang="en-US" altLang="zh-CN" dirty="0"/>
              <a:t>4.Nacos</a:t>
            </a:r>
            <a:r>
              <a:rPr kumimoji="1" lang="zh-CN" altLang="en-US" dirty="0"/>
              <a:t>打包想要快速，可以把单测跳过；加个</a:t>
            </a:r>
            <a:r>
              <a:rPr lang="en" altLang="zh-CN" dirty="0"/>
              <a:t>-</a:t>
            </a:r>
            <a:r>
              <a:rPr lang="en" altLang="zh-CN" dirty="0" err="1"/>
              <a:t>Dmaven.test.skip</a:t>
            </a:r>
            <a:r>
              <a:rPr lang="en" altLang="zh-CN" dirty="0"/>
              <a:t>=true</a:t>
            </a:r>
            <a:r>
              <a:rPr lang="zh-CN" altLang="en-US" dirty="0"/>
              <a:t>；</a:t>
            </a:r>
            <a:endParaRPr lang="en-US" altLang="zh-CN" dirty="0"/>
          </a:p>
          <a:p>
            <a:r>
              <a:rPr kumimoji="1" lang="zh-CN" altLang="en-US" dirty="0"/>
              <a:t>注意 普通</a:t>
            </a:r>
            <a:r>
              <a:rPr kumimoji="1" lang="en-US" altLang="zh-CN" dirty="0"/>
              <a:t>alpine</a:t>
            </a:r>
            <a:r>
              <a:rPr kumimoji="1" lang="zh-CN" altLang="en-US" dirty="0"/>
              <a:t>的镜像不能用，必须用</a:t>
            </a:r>
            <a:r>
              <a:rPr kumimoji="1" lang="en-US" altLang="zh-CN" dirty="0"/>
              <a:t>centos</a:t>
            </a:r>
            <a:r>
              <a:rPr kumimoji="1" lang="zh-CN" altLang="en-US" dirty="0"/>
              <a:t>的</a:t>
            </a:r>
          </a:p>
        </p:txBody>
      </p:sp>
      <p:sp>
        <p:nvSpPr>
          <p:cNvPr id="16" name="文本框 15">
            <a:extLst>
              <a:ext uri="{FF2B5EF4-FFF2-40B4-BE49-F238E27FC236}">
                <a16:creationId xmlns:a16="http://schemas.microsoft.com/office/drawing/2014/main" id="{965A79B0-F213-3A42-B966-99C17CB9DB24}"/>
              </a:ext>
            </a:extLst>
          </p:cNvPr>
          <p:cNvSpPr txBox="1"/>
          <p:nvPr/>
        </p:nvSpPr>
        <p:spPr>
          <a:xfrm>
            <a:off x="254669" y="4009626"/>
            <a:ext cx="7933582" cy="646331"/>
          </a:xfrm>
          <a:prstGeom prst="rect">
            <a:avLst/>
          </a:prstGeom>
          <a:noFill/>
        </p:spPr>
        <p:txBody>
          <a:bodyPr wrap="none" rtlCol="0">
            <a:spAutoFit/>
          </a:bodyPr>
          <a:lstStyle/>
          <a:p>
            <a:r>
              <a:rPr kumimoji="1" lang="en-US" altLang="zh-CN" dirty="0"/>
              <a:t>5.</a:t>
            </a:r>
            <a:r>
              <a:rPr kumimoji="1" lang="zh-CN" altLang="en-US" dirty="0"/>
              <a:t> 由于版权问题，</a:t>
            </a:r>
            <a:r>
              <a:rPr kumimoji="1" lang="en-US" altLang="zh-CN" dirty="0" err="1"/>
              <a:t>nacos</a:t>
            </a:r>
            <a:r>
              <a:rPr kumimoji="1" lang="zh-CN" altLang="en-US" dirty="0"/>
              <a:t>对于新加入的文件如果没配置版权信息 打包会失败</a:t>
            </a:r>
            <a:endParaRPr kumimoji="1" lang="en-US" altLang="zh-CN" dirty="0"/>
          </a:p>
          <a:p>
            <a:r>
              <a:rPr kumimoji="1" lang="zh-CN" altLang="en-US" dirty="0"/>
              <a:t>，所以为了方便后续添加文件编译，直接禁用</a:t>
            </a:r>
            <a:r>
              <a:rPr kumimoji="1" lang="en-US" altLang="zh-CN" dirty="0"/>
              <a:t>rat</a:t>
            </a:r>
            <a:r>
              <a:rPr kumimoji="1" lang="zh-CN" altLang="en-US" dirty="0"/>
              <a:t>插件（</a:t>
            </a:r>
            <a:r>
              <a:rPr kumimoji="1" lang="en-US" altLang="zh-CN" dirty="0" err="1"/>
              <a:t>pom.xml</a:t>
            </a:r>
            <a:r>
              <a:rPr kumimoji="1" lang="zh-CN" altLang="en-US" dirty="0"/>
              <a:t>，搜索</a:t>
            </a:r>
            <a:r>
              <a:rPr kumimoji="1" lang="en-US" altLang="zh-CN" dirty="0"/>
              <a:t>rat</a:t>
            </a:r>
            <a:r>
              <a:rPr kumimoji="1" lang="zh-CN" altLang="en-US" dirty="0"/>
              <a:t>）</a:t>
            </a:r>
          </a:p>
        </p:txBody>
      </p:sp>
      <p:pic>
        <p:nvPicPr>
          <p:cNvPr id="18" name="图片 17">
            <a:extLst>
              <a:ext uri="{FF2B5EF4-FFF2-40B4-BE49-F238E27FC236}">
                <a16:creationId xmlns:a16="http://schemas.microsoft.com/office/drawing/2014/main" id="{05DF2549-F209-1243-ABD9-039E74BB8794}"/>
              </a:ext>
            </a:extLst>
          </p:cNvPr>
          <p:cNvPicPr>
            <a:picLocks noChangeAspect="1"/>
          </p:cNvPicPr>
          <p:nvPr/>
        </p:nvPicPr>
        <p:blipFill>
          <a:blip r:embed="rId5"/>
          <a:stretch>
            <a:fillRect/>
          </a:stretch>
        </p:blipFill>
        <p:spPr>
          <a:xfrm>
            <a:off x="3511422" y="5260127"/>
            <a:ext cx="4368800" cy="673100"/>
          </a:xfrm>
          <a:prstGeom prst="rect">
            <a:avLst/>
          </a:prstGeom>
        </p:spPr>
      </p:pic>
    </p:spTree>
    <p:extLst>
      <p:ext uri="{BB962C8B-B14F-4D97-AF65-F5344CB8AC3E}">
        <p14:creationId xmlns:p14="http://schemas.microsoft.com/office/powerpoint/2010/main" val="1414687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856872" cy="369332"/>
          </a:xfrm>
          <a:prstGeom prst="rect">
            <a:avLst/>
          </a:prstGeom>
          <a:noFill/>
        </p:spPr>
        <p:txBody>
          <a:bodyPr wrap="none" rtlCol="0">
            <a:spAutoFit/>
          </a:bodyPr>
          <a:lstStyle/>
          <a:p>
            <a:r>
              <a:rPr kumimoji="1" lang="zh-CN" altLang="en-US" dirty="0"/>
              <a:t>如何部署</a:t>
            </a:r>
            <a:r>
              <a:rPr kumimoji="1" lang="en-US" altLang="zh-CN" dirty="0"/>
              <a:t>Nacos-k8s</a:t>
            </a:r>
            <a:r>
              <a:rPr kumimoji="1" lang="zh-CN" altLang="en-US" dirty="0"/>
              <a:t>集群版</a:t>
            </a:r>
          </a:p>
        </p:txBody>
      </p:sp>
      <p:sp>
        <p:nvSpPr>
          <p:cNvPr id="15" name="文本框 14">
            <a:extLst>
              <a:ext uri="{FF2B5EF4-FFF2-40B4-BE49-F238E27FC236}">
                <a16:creationId xmlns:a16="http://schemas.microsoft.com/office/drawing/2014/main" id="{026A9FB0-9701-7640-8624-E14B11D147BF}"/>
              </a:ext>
            </a:extLst>
          </p:cNvPr>
          <p:cNvSpPr txBox="1"/>
          <p:nvPr/>
        </p:nvSpPr>
        <p:spPr>
          <a:xfrm>
            <a:off x="79313" y="1023559"/>
            <a:ext cx="6074099" cy="646331"/>
          </a:xfrm>
          <a:prstGeom prst="rect">
            <a:avLst/>
          </a:prstGeom>
          <a:noFill/>
        </p:spPr>
        <p:txBody>
          <a:bodyPr wrap="none" rtlCol="0">
            <a:spAutoFit/>
          </a:bodyPr>
          <a:lstStyle/>
          <a:p>
            <a:r>
              <a:rPr kumimoji="1" lang="en-US" altLang="zh-CN" dirty="0"/>
              <a:t>6.</a:t>
            </a:r>
            <a:r>
              <a:rPr kumimoji="1" lang="zh-CN" altLang="en-US" dirty="0"/>
              <a:t>注意</a:t>
            </a:r>
            <a:r>
              <a:rPr kumimoji="1" lang="en-US" altLang="zh-CN" dirty="0" err="1"/>
              <a:t>Nacos</a:t>
            </a:r>
            <a:r>
              <a:rPr kumimoji="1" lang="zh-CN" altLang="en-US" dirty="0"/>
              <a:t>打包后的文件是放在 </a:t>
            </a:r>
            <a:r>
              <a:rPr kumimoji="1" lang="en" altLang="zh-CN" dirty="0"/>
              <a:t>distribution</a:t>
            </a:r>
            <a:r>
              <a:rPr kumimoji="1" lang="en-US" altLang="zh-CN" dirty="0"/>
              <a:t>/target</a:t>
            </a:r>
            <a:r>
              <a:rPr kumimoji="1" lang="zh-CN" altLang="en-US" dirty="0"/>
              <a:t>下面；</a:t>
            </a:r>
            <a:endParaRPr kumimoji="1" lang="en-US" altLang="zh-CN" dirty="0"/>
          </a:p>
          <a:p>
            <a:r>
              <a:rPr kumimoji="1" lang="en-US" altLang="zh-CN" dirty="0" err="1"/>
              <a:t>conf</a:t>
            </a:r>
            <a:r>
              <a:rPr kumimoji="1" lang="zh-CN" altLang="en-US" dirty="0"/>
              <a:t>是默认的配置文件，如果需要调整属性改这里；</a:t>
            </a:r>
            <a:endParaRPr kumimoji="1" lang="en-US" altLang="zh-CN" dirty="0"/>
          </a:p>
        </p:txBody>
      </p:sp>
      <p:pic>
        <p:nvPicPr>
          <p:cNvPr id="17" name="图片 16">
            <a:extLst>
              <a:ext uri="{FF2B5EF4-FFF2-40B4-BE49-F238E27FC236}">
                <a16:creationId xmlns:a16="http://schemas.microsoft.com/office/drawing/2014/main" id="{3721CCDA-D098-AF45-80E7-B8B3F0FF1116}"/>
              </a:ext>
            </a:extLst>
          </p:cNvPr>
          <p:cNvPicPr>
            <a:picLocks noChangeAspect="1"/>
          </p:cNvPicPr>
          <p:nvPr/>
        </p:nvPicPr>
        <p:blipFill>
          <a:blip r:embed="rId4"/>
          <a:stretch>
            <a:fillRect/>
          </a:stretch>
        </p:blipFill>
        <p:spPr>
          <a:xfrm>
            <a:off x="6059970" y="476277"/>
            <a:ext cx="2523225" cy="6042454"/>
          </a:xfrm>
          <a:prstGeom prst="rect">
            <a:avLst/>
          </a:prstGeom>
        </p:spPr>
      </p:pic>
      <p:pic>
        <p:nvPicPr>
          <p:cNvPr id="4" name="图片 3">
            <a:extLst>
              <a:ext uri="{FF2B5EF4-FFF2-40B4-BE49-F238E27FC236}">
                <a16:creationId xmlns:a16="http://schemas.microsoft.com/office/drawing/2014/main" id="{F02C2C15-4073-3647-96CE-FD5463942BD0}"/>
              </a:ext>
            </a:extLst>
          </p:cNvPr>
          <p:cNvPicPr>
            <a:picLocks noChangeAspect="1"/>
          </p:cNvPicPr>
          <p:nvPr/>
        </p:nvPicPr>
        <p:blipFill>
          <a:blip r:embed="rId5"/>
          <a:stretch>
            <a:fillRect/>
          </a:stretch>
        </p:blipFill>
        <p:spPr>
          <a:xfrm>
            <a:off x="8689246" y="903588"/>
            <a:ext cx="3444823" cy="4525319"/>
          </a:xfrm>
          <a:prstGeom prst="rect">
            <a:avLst/>
          </a:prstGeom>
        </p:spPr>
      </p:pic>
      <p:pic>
        <p:nvPicPr>
          <p:cNvPr id="8" name="图片 7">
            <a:extLst>
              <a:ext uri="{FF2B5EF4-FFF2-40B4-BE49-F238E27FC236}">
                <a16:creationId xmlns:a16="http://schemas.microsoft.com/office/drawing/2014/main" id="{A80D2E78-0B9F-7242-9D91-920A4D3722F6}"/>
              </a:ext>
            </a:extLst>
          </p:cNvPr>
          <p:cNvPicPr>
            <a:picLocks noChangeAspect="1"/>
          </p:cNvPicPr>
          <p:nvPr/>
        </p:nvPicPr>
        <p:blipFill>
          <a:blip r:embed="rId6"/>
          <a:stretch>
            <a:fillRect/>
          </a:stretch>
        </p:blipFill>
        <p:spPr>
          <a:xfrm>
            <a:off x="560859" y="2368207"/>
            <a:ext cx="4521200" cy="3060700"/>
          </a:xfrm>
          <a:prstGeom prst="rect">
            <a:avLst/>
          </a:prstGeom>
        </p:spPr>
      </p:pic>
    </p:spTree>
    <p:extLst>
      <p:ext uri="{BB962C8B-B14F-4D97-AF65-F5344CB8AC3E}">
        <p14:creationId xmlns:p14="http://schemas.microsoft.com/office/powerpoint/2010/main" val="3682790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856872" cy="369332"/>
          </a:xfrm>
          <a:prstGeom prst="rect">
            <a:avLst/>
          </a:prstGeom>
          <a:noFill/>
        </p:spPr>
        <p:txBody>
          <a:bodyPr wrap="none" rtlCol="0">
            <a:spAutoFit/>
          </a:bodyPr>
          <a:lstStyle/>
          <a:p>
            <a:r>
              <a:rPr kumimoji="1" lang="zh-CN" altLang="en-US" dirty="0"/>
              <a:t>如何部署</a:t>
            </a:r>
            <a:r>
              <a:rPr kumimoji="1" lang="en-US" altLang="zh-CN" dirty="0"/>
              <a:t>Nacos-k8s</a:t>
            </a:r>
            <a:r>
              <a:rPr kumimoji="1" lang="zh-CN" altLang="en-US" dirty="0"/>
              <a:t>集群版</a:t>
            </a:r>
          </a:p>
        </p:txBody>
      </p:sp>
      <p:sp>
        <p:nvSpPr>
          <p:cNvPr id="15" name="文本框 14">
            <a:extLst>
              <a:ext uri="{FF2B5EF4-FFF2-40B4-BE49-F238E27FC236}">
                <a16:creationId xmlns:a16="http://schemas.microsoft.com/office/drawing/2014/main" id="{026A9FB0-9701-7640-8624-E14B11D147BF}"/>
              </a:ext>
            </a:extLst>
          </p:cNvPr>
          <p:cNvSpPr txBox="1"/>
          <p:nvPr/>
        </p:nvSpPr>
        <p:spPr>
          <a:xfrm>
            <a:off x="79313" y="1023559"/>
            <a:ext cx="12288942" cy="646331"/>
          </a:xfrm>
          <a:prstGeom prst="rect">
            <a:avLst/>
          </a:prstGeom>
          <a:noFill/>
        </p:spPr>
        <p:txBody>
          <a:bodyPr wrap="none" rtlCol="0">
            <a:spAutoFit/>
          </a:bodyPr>
          <a:lstStyle/>
          <a:p>
            <a:r>
              <a:rPr kumimoji="1" lang="en-US" altLang="zh-CN" dirty="0"/>
              <a:t>7.</a:t>
            </a:r>
            <a:r>
              <a:rPr kumimoji="1" lang="zh-CN" altLang="en-US" dirty="0"/>
              <a:t>集群模式需要在</a:t>
            </a:r>
            <a:r>
              <a:rPr lang="en" altLang="zh-CN" dirty="0" err="1"/>
              <a:t>cluster.conf</a:t>
            </a:r>
            <a:r>
              <a:rPr lang="zh-CN" altLang="en" dirty="0"/>
              <a:t>中</a:t>
            </a:r>
            <a:r>
              <a:rPr kumimoji="1" lang="zh-CN" altLang="en-US" dirty="0"/>
              <a:t>维护其他节点的</a:t>
            </a:r>
            <a:r>
              <a:rPr kumimoji="1" lang="en-US" altLang="zh-CN" dirty="0" err="1"/>
              <a:t>ip</a:t>
            </a:r>
            <a:r>
              <a:rPr kumimoji="1" lang="zh-CN" altLang="en-US" dirty="0"/>
              <a:t>端口信息，所以这里方便后续集群扩展，加了个变量</a:t>
            </a:r>
            <a:r>
              <a:rPr lang="en" altLang="zh-CN" dirty="0"/>
              <a:t>$NACOS_SERVERS</a:t>
            </a:r>
          </a:p>
          <a:p>
            <a:r>
              <a:rPr kumimoji="1" lang="zh-CN" altLang="en" dirty="0"/>
              <a:t>后续</a:t>
            </a:r>
            <a:r>
              <a:rPr kumimoji="1" lang="zh-CN" altLang="en-US" dirty="0"/>
              <a:t>节点变更（增加或减少）调整该变量 重新部署即可</a:t>
            </a:r>
            <a:endParaRPr kumimoji="1" lang="en-US" altLang="zh-CN" dirty="0"/>
          </a:p>
        </p:txBody>
      </p:sp>
      <p:sp>
        <p:nvSpPr>
          <p:cNvPr id="2" name="文本框 1">
            <a:extLst>
              <a:ext uri="{FF2B5EF4-FFF2-40B4-BE49-F238E27FC236}">
                <a16:creationId xmlns:a16="http://schemas.microsoft.com/office/drawing/2014/main" id="{D9CAEA40-CBC1-FC4C-8BE4-5F2BD6A98A1A}"/>
              </a:ext>
            </a:extLst>
          </p:cNvPr>
          <p:cNvSpPr txBox="1"/>
          <p:nvPr/>
        </p:nvSpPr>
        <p:spPr>
          <a:xfrm>
            <a:off x="0" y="1968671"/>
            <a:ext cx="9025228" cy="369332"/>
          </a:xfrm>
          <a:prstGeom prst="rect">
            <a:avLst/>
          </a:prstGeom>
          <a:noFill/>
        </p:spPr>
        <p:txBody>
          <a:bodyPr wrap="none" rtlCol="0">
            <a:spAutoFit/>
          </a:bodyPr>
          <a:lstStyle/>
          <a:p>
            <a:r>
              <a:rPr kumimoji="1" lang="en-US" altLang="zh-CN" dirty="0"/>
              <a:t>8.</a:t>
            </a:r>
            <a:r>
              <a:rPr kumimoji="1" lang="zh-CN" altLang="en-US" dirty="0"/>
              <a:t>考虑到</a:t>
            </a:r>
            <a:r>
              <a:rPr kumimoji="1" lang="en-US" altLang="zh-CN" dirty="0" err="1"/>
              <a:t>ip</a:t>
            </a:r>
            <a:r>
              <a:rPr kumimoji="1" lang="zh-CN" altLang="en-US" dirty="0"/>
              <a:t>会频繁变更，使用</a:t>
            </a:r>
            <a:r>
              <a:rPr kumimoji="1" lang="en-US" altLang="zh-CN" dirty="0" err="1"/>
              <a:t>statefulsets</a:t>
            </a:r>
            <a:r>
              <a:rPr kumimoji="1" lang="zh-CN" altLang="en-US" dirty="0"/>
              <a:t>部署；</a:t>
            </a:r>
            <a:r>
              <a:rPr kumimoji="1" lang="en-US" altLang="zh-CN" dirty="0"/>
              <a:t>cluster</a:t>
            </a:r>
            <a:r>
              <a:rPr kumimoji="1" lang="zh-CN" altLang="en-US" dirty="0"/>
              <a:t>可以</a:t>
            </a:r>
            <a:r>
              <a:rPr kumimoji="1" lang="en-US" altLang="zh-CN" dirty="0" err="1"/>
              <a:t>ip</a:t>
            </a:r>
            <a:r>
              <a:rPr kumimoji="1" lang="zh-CN" altLang="en-US" dirty="0"/>
              <a:t> 也可以</a:t>
            </a:r>
            <a:r>
              <a:rPr lang="en" altLang="zh-CN" dirty="0" err="1"/>
              <a:t>svc.cluster.local</a:t>
            </a:r>
            <a:r>
              <a:rPr lang="zh-CN" altLang="en" dirty="0"/>
              <a:t>方式</a:t>
            </a:r>
            <a:endParaRPr kumimoji="1" lang="zh-CN" altLang="en-US" dirty="0"/>
          </a:p>
        </p:txBody>
      </p:sp>
      <p:pic>
        <p:nvPicPr>
          <p:cNvPr id="6" name="图片 5">
            <a:extLst>
              <a:ext uri="{FF2B5EF4-FFF2-40B4-BE49-F238E27FC236}">
                <a16:creationId xmlns:a16="http://schemas.microsoft.com/office/drawing/2014/main" id="{67BB9F5A-B77C-8B46-8CB2-C8463FF36C5F}"/>
              </a:ext>
            </a:extLst>
          </p:cNvPr>
          <p:cNvPicPr>
            <a:picLocks noChangeAspect="1"/>
          </p:cNvPicPr>
          <p:nvPr/>
        </p:nvPicPr>
        <p:blipFill>
          <a:blip r:embed="rId4"/>
          <a:stretch>
            <a:fillRect/>
          </a:stretch>
        </p:blipFill>
        <p:spPr>
          <a:xfrm>
            <a:off x="0" y="4057567"/>
            <a:ext cx="9361249" cy="2800433"/>
          </a:xfrm>
          <a:prstGeom prst="rect">
            <a:avLst/>
          </a:prstGeom>
        </p:spPr>
      </p:pic>
      <p:pic>
        <p:nvPicPr>
          <p:cNvPr id="7" name="图片 6">
            <a:extLst>
              <a:ext uri="{FF2B5EF4-FFF2-40B4-BE49-F238E27FC236}">
                <a16:creationId xmlns:a16="http://schemas.microsoft.com/office/drawing/2014/main" id="{261DE2C9-2BA6-014E-A302-21DFB3FEDDC1}"/>
              </a:ext>
            </a:extLst>
          </p:cNvPr>
          <p:cNvPicPr>
            <a:picLocks noChangeAspect="1"/>
          </p:cNvPicPr>
          <p:nvPr/>
        </p:nvPicPr>
        <p:blipFill>
          <a:blip r:embed="rId5"/>
          <a:stretch>
            <a:fillRect/>
          </a:stretch>
        </p:blipFill>
        <p:spPr>
          <a:xfrm>
            <a:off x="79313" y="2636784"/>
            <a:ext cx="9546601" cy="1483379"/>
          </a:xfrm>
          <a:prstGeom prst="rect">
            <a:avLst/>
          </a:prstGeom>
        </p:spPr>
      </p:pic>
      <p:pic>
        <p:nvPicPr>
          <p:cNvPr id="9" name="图片 8">
            <a:extLst>
              <a:ext uri="{FF2B5EF4-FFF2-40B4-BE49-F238E27FC236}">
                <a16:creationId xmlns:a16="http://schemas.microsoft.com/office/drawing/2014/main" id="{F9684024-FB5D-6B44-A851-C19DC3058D7F}"/>
              </a:ext>
            </a:extLst>
          </p:cNvPr>
          <p:cNvPicPr>
            <a:picLocks noChangeAspect="1"/>
          </p:cNvPicPr>
          <p:nvPr/>
        </p:nvPicPr>
        <p:blipFill>
          <a:blip r:embed="rId6"/>
          <a:stretch>
            <a:fillRect/>
          </a:stretch>
        </p:blipFill>
        <p:spPr>
          <a:xfrm>
            <a:off x="9705227" y="2338003"/>
            <a:ext cx="2310713" cy="3073400"/>
          </a:xfrm>
          <a:prstGeom prst="rect">
            <a:avLst/>
          </a:prstGeom>
        </p:spPr>
      </p:pic>
    </p:spTree>
    <p:extLst>
      <p:ext uri="{BB962C8B-B14F-4D97-AF65-F5344CB8AC3E}">
        <p14:creationId xmlns:p14="http://schemas.microsoft.com/office/powerpoint/2010/main" val="175883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643672"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什么是</a:t>
            </a:r>
            <a:r>
              <a:rPr kumimoji="1" lang="en-US" altLang="zh-CN" dirty="0" err="1"/>
              <a:t>nacos</a:t>
            </a:r>
            <a:endParaRPr kumimoji="1" lang="zh-CN" altLang="en-US" dirty="0"/>
          </a:p>
        </p:txBody>
      </p:sp>
      <p:pic>
        <p:nvPicPr>
          <p:cNvPr id="2" name="图片 1">
            <a:extLst>
              <a:ext uri="{FF2B5EF4-FFF2-40B4-BE49-F238E27FC236}">
                <a16:creationId xmlns:a16="http://schemas.microsoft.com/office/drawing/2014/main" id="{03925437-D15C-0E45-80D0-8CF49F77A82C}"/>
              </a:ext>
            </a:extLst>
          </p:cNvPr>
          <p:cNvPicPr>
            <a:picLocks noChangeAspect="1"/>
          </p:cNvPicPr>
          <p:nvPr/>
        </p:nvPicPr>
        <p:blipFill>
          <a:blip r:embed="rId4"/>
          <a:stretch>
            <a:fillRect/>
          </a:stretch>
        </p:blipFill>
        <p:spPr>
          <a:xfrm>
            <a:off x="370703" y="724778"/>
            <a:ext cx="11116448" cy="6022011"/>
          </a:xfrm>
          <a:prstGeom prst="rect">
            <a:avLst/>
          </a:prstGeom>
        </p:spPr>
      </p:pic>
    </p:spTree>
    <p:extLst>
      <p:ext uri="{BB962C8B-B14F-4D97-AF65-F5344CB8AC3E}">
        <p14:creationId xmlns:p14="http://schemas.microsoft.com/office/powerpoint/2010/main" val="2600985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286203" cy="369332"/>
          </a:xfrm>
          <a:prstGeom prst="rect">
            <a:avLst/>
          </a:prstGeom>
          <a:noFill/>
        </p:spPr>
        <p:txBody>
          <a:bodyPr wrap="none" rtlCol="0">
            <a:spAutoFit/>
          </a:bodyPr>
          <a:lstStyle/>
          <a:p>
            <a:r>
              <a:rPr kumimoji="1" lang="zh-CN" altLang="en-US" dirty="0"/>
              <a:t>业务如何接入</a:t>
            </a:r>
            <a:r>
              <a:rPr kumimoji="1" lang="en-US" altLang="zh-CN" dirty="0" err="1"/>
              <a:t>Nacos</a:t>
            </a:r>
            <a:r>
              <a:rPr kumimoji="1" lang="en-US" altLang="zh-CN" dirty="0"/>
              <a:t>?</a:t>
            </a:r>
            <a:endParaRPr kumimoji="1" lang="zh-CN" altLang="en-US" dirty="0"/>
          </a:p>
        </p:txBody>
      </p:sp>
      <p:graphicFrame>
        <p:nvGraphicFramePr>
          <p:cNvPr id="2" name="表格 1">
            <a:extLst>
              <a:ext uri="{FF2B5EF4-FFF2-40B4-BE49-F238E27FC236}">
                <a16:creationId xmlns:a16="http://schemas.microsoft.com/office/drawing/2014/main" id="{4C5DBAFA-5453-2C44-B8B7-DE1CAC9F632C}"/>
              </a:ext>
            </a:extLst>
          </p:cNvPr>
          <p:cNvGraphicFramePr>
            <a:graphicFrameLocks noGrp="1"/>
          </p:cNvGraphicFramePr>
          <p:nvPr>
            <p:extLst>
              <p:ext uri="{D42A27DB-BD31-4B8C-83A1-F6EECF244321}">
                <p14:modId xmlns:p14="http://schemas.microsoft.com/office/powerpoint/2010/main" val="2459407671"/>
              </p:ext>
            </p:extLst>
          </p:nvPr>
        </p:nvGraphicFramePr>
        <p:xfrm>
          <a:off x="259491" y="745221"/>
          <a:ext cx="10812163" cy="2179320"/>
        </p:xfrm>
        <a:graphic>
          <a:graphicData uri="http://schemas.openxmlformats.org/drawingml/2006/table">
            <a:tbl>
              <a:tblPr firstRow="1" bandRow="1">
                <a:tableStyleId>{5C22544A-7EE6-4342-B048-85BDC9FD1C3A}</a:tableStyleId>
              </a:tblPr>
              <a:tblGrid>
                <a:gridCol w="3204519">
                  <a:extLst>
                    <a:ext uri="{9D8B030D-6E8A-4147-A177-3AD203B41FA5}">
                      <a16:colId xmlns:a16="http://schemas.microsoft.com/office/drawing/2014/main" val="3052836989"/>
                    </a:ext>
                  </a:extLst>
                </a:gridCol>
                <a:gridCol w="4961112">
                  <a:extLst>
                    <a:ext uri="{9D8B030D-6E8A-4147-A177-3AD203B41FA5}">
                      <a16:colId xmlns:a16="http://schemas.microsoft.com/office/drawing/2014/main" val="2003191548"/>
                    </a:ext>
                  </a:extLst>
                </a:gridCol>
                <a:gridCol w="2646532">
                  <a:extLst>
                    <a:ext uri="{9D8B030D-6E8A-4147-A177-3AD203B41FA5}">
                      <a16:colId xmlns:a16="http://schemas.microsoft.com/office/drawing/2014/main" val="546766715"/>
                    </a:ext>
                  </a:extLst>
                </a:gridCol>
              </a:tblGrid>
              <a:tr h="366212">
                <a:tc>
                  <a:txBody>
                    <a:bodyPr/>
                    <a:lstStyle/>
                    <a:p>
                      <a:pPr algn="l" fontAlgn="t"/>
                      <a:r>
                        <a:rPr lang="zh-CN" altLang="en-US" b="1" dirty="0">
                          <a:solidFill>
                            <a:srgbClr val="172B4D"/>
                          </a:solidFill>
                          <a:effectLst/>
                        </a:rPr>
                        <a:t>环境</a:t>
                      </a:r>
                    </a:p>
                  </a:txBody>
                  <a:tcPr marL="95250" marR="142875" marT="66675" marB="66675"/>
                </a:tc>
                <a:tc>
                  <a:txBody>
                    <a:bodyPr/>
                    <a:lstStyle/>
                    <a:p>
                      <a:pPr algn="l" fontAlgn="t"/>
                      <a:r>
                        <a:rPr lang="en" b="1">
                          <a:solidFill>
                            <a:srgbClr val="172B4D"/>
                          </a:solidFill>
                          <a:effectLst/>
                        </a:rPr>
                        <a:t>nacos</a:t>
                      </a:r>
                      <a:r>
                        <a:rPr lang="zh-CN" altLang="en-US" b="1">
                          <a:solidFill>
                            <a:srgbClr val="172B4D"/>
                          </a:solidFill>
                          <a:effectLst/>
                        </a:rPr>
                        <a:t>地址</a:t>
                      </a:r>
                    </a:p>
                  </a:txBody>
                  <a:tcPr marL="95250" marR="142875" marT="66675" marB="66675"/>
                </a:tc>
                <a:tc>
                  <a:txBody>
                    <a:bodyPr/>
                    <a:lstStyle/>
                    <a:p>
                      <a:pPr algn="l" fontAlgn="t"/>
                      <a:r>
                        <a:rPr lang="zh-CN" altLang="en-US" b="1" dirty="0">
                          <a:solidFill>
                            <a:srgbClr val="172B4D"/>
                          </a:solidFill>
                          <a:effectLst/>
                        </a:rPr>
                        <a:t>说明</a:t>
                      </a:r>
                    </a:p>
                  </a:txBody>
                  <a:tcPr marL="95250" marR="142875" marT="66675" marB="66675"/>
                </a:tc>
                <a:extLst>
                  <a:ext uri="{0D108BD9-81ED-4DB2-BD59-A6C34878D82A}">
                    <a16:rowId xmlns:a16="http://schemas.microsoft.com/office/drawing/2014/main" val="2958111291"/>
                  </a:ext>
                </a:extLst>
              </a:tr>
              <a:tr h="612634">
                <a:tc>
                  <a:txBody>
                    <a:bodyPr/>
                    <a:lstStyle/>
                    <a:p>
                      <a:pPr algn="l" fontAlgn="t"/>
                      <a:r>
                        <a:rPr lang="en">
                          <a:effectLst/>
                        </a:rPr>
                        <a:t>beta</a:t>
                      </a:r>
                    </a:p>
                  </a:txBody>
                  <a:tcPr marL="95250" marR="95250" marT="66675" marB="66675"/>
                </a:tc>
                <a:tc>
                  <a:txBody>
                    <a:bodyPr/>
                    <a:lstStyle/>
                    <a:p>
                      <a:pPr algn="l" fontAlgn="t"/>
                      <a:r>
                        <a:rPr lang="en" u="none" strike="noStrike">
                          <a:solidFill>
                            <a:srgbClr val="0052CC"/>
                          </a:solidFill>
                          <a:effectLst/>
                          <a:hlinkClick r:id="rId4"/>
                        </a:rPr>
                        <a:t>http://nacos.beta.aigene.org.cn</a:t>
                      </a:r>
                      <a:endParaRPr lang="en">
                        <a:effectLst/>
                      </a:endParaRPr>
                    </a:p>
                  </a:txBody>
                  <a:tcPr marL="95250" marR="95250" marT="66675" marB="66675"/>
                </a:tc>
                <a:tc>
                  <a:txBody>
                    <a:bodyPr/>
                    <a:lstStyle/>
                    <a:p>
                      <a:pPr algn="l" fontAlgn="t"/>
                      <a:br>
                        <a:rPr lang="zh-CN" altLang="en-US" dirty="0">
                          <a:effectLst/>
                        </a:rPr>
                      </a:br>
                      <a:endParaRPr lang="zh-CN" altLang="en-US" dirty="0">
                        <a:effectLst/>
                      </a:endParaRPr>
                    </a:p>
                  </a:txBody>
                  <a:tcPr marL="95250" marR="95250" marT="66675" marB="66675"/>
                </a:tc>
                <a:extLst>
                  <a:ext uri="{0D108BD9-81ED-4DB2-BD59-A6C34878D82A}">
                    <a16:rowId xmlns:a16="http://schemas.microsoft.com/office/drawing/2014/main" val="2967714090"/>
                  </a:ext>
                </a:extLst>
              </a:tr>
              <a:tr h="394142">
                <a:tc>
                  <a:txBody>
                    <a:bodyPr/>
                    <a:lstStyle/>
                    <a:p>
                      <a:pPr algn="l" fontAlgn="t"/>
                      <a:r>
                        <a:rPr lang="en" dirty="0">
                          <a:effectLst/>
                        </a:rPr>
                        <a:t>prod</a:t>
                      </a:r>
                    </a:p>
                  </a:txBody>
                  <a:tcPr marL="95250" marR="95250" marT="66675" marB="66675"/>
                </a:tc>
                <a:tc>
                  <a:txBody>
                    <a:bodyPr/>
                    <a:lstStyle/>
                    <a:p>
                      <a:pPr algn="l" fontAlgn="t"/>
                      <a:r>
                        <a:rPr lang="en" u="none" strike="noStrike" dirty="0">
                          <a:solidFill>
                            <a:srgbClr val="0052CC"/>
                          </a:solidFill>
                          <a:effectLst/>
                          <a:hlinkClick r:id="rId5"/>
                        </a:rPr>
                        <a:t>http://nacos.xxx.aigene.org.cn</a:t>
                      </a:r>
                      <a:endParaRPr lang="en" dirty="0">
                        <a:effectLst/>
                      </a:endParaRPr>
                    </a:p>
                  </a:txBody>
                  <a:tcPr marL="95250" marR="95250" marT="66675" marB="66675"/>
                </a:tc>
                <a:tc>
                  <a:txBody>
                    <a:bodyPr/>
                    <a:lstStyle/>
                    <a:p>
                      <a:pPr algn="l" fontAlgn="t"/>
                      <a:r>
                        <a:rPr lang="zh-CN" altLang="en-US" dirty="0">
                          <a:effectLst/>
                        </a:rPr>
                        <a:t>仅办公网络访问</a:t>
                      </a:r>
                    </a:p>
                  </a:txBody>
                  <a:tcPr marL="95250" marR="95250" marT="66675" marB="66675"/>
                </a:tc>
                <a:extLst>
                  <a:ext uri="{0D108BD9-81ED-4DB2-BD59-A6C34878D82A}">
                    <a16:rowId xmlns:a16="http://schemas.microsoft.com/office/drawing/2014/main" val="2347813317"/>
                  </a:ext>
                </a:extLst>
              </a:tr>
              <a:tr h="612634">
                <a:tc>
                  <a:txBody>
                    <a:bodyPr/>
                    <a:lstStyle/>
                    <a:p>
                      <a:pPr algn="l" fontAlgn="t"/>
                      <a:r>
                        <a:rPr lang="en">
                          <a:effectLst/>
                        </a:rPr>
                        <a:t>staging</a:t>
                      </a:r>
                    </a:p>
                  </a:txBody>
                  <a:tcPr marL="95250" marR="95250" marT="66675" marB="66675"/>
                </a:tc>
                <a:tc>
                  <a:txBody>
                    <a:bodyPr/>
                    <a:lstStyle/>
                    <a:p>
                      <a:pPr algn="l" fontAlgn="t"/>
                      <a:r>
                        <a:rPr lang="en" dirty="0">
                          <a:effectLst/>
                        </a:rPr>
                        <a:t>http://</a:t>
                      </a:r>
                      <a:r>
                        <a:rPr lang="en" dirty="0" err="1">
                          <a:effectLst/>
                        </a:rPr>
                        <a:t>nacos.internal.aigene.org.cn</a:t>
                      </a:r>
                      <a:endParaRPr lang="en" dirty="0">
                        <a:effectLst/>
                      </a:endParaRPr>
                    </a:p>
                  </a:txBody>
                  <a:tcPr marL="95250" marR="95250" marT="66675" marB="66675"/>
                </a:tc>
                <a:tc>
                  <a:txBody>
                    <a:bodyPr/>
                    <a:lstStyle/>
                    <a:p>
                      <a:pPr algn="l" fontAlgn="t"/>
                      <a:br>
                        <a:rPr lang="zh-CN" altLang="en-US" dirty="0">
                          <a:effectLst/>
                        </a:rPr>
                      </a:br>
                      <a:endParaRPr lang="zh-CN" altLang="en-US" dirty="0">
                        <a:effectLst/>
                      </a:endParaRPr>
                    </a:p>
                  </a:txBody>
                  <a:tcPr marL="95250" marR="95250" marT="66675" marB="66675"/>
                </a:tc>
                <a:extLst>
                  <a:ext uri="{0D108BD9-81ED-4DB2-BD59-A6C34878D82A}">
                    <a16:rowId xmlns:a16="http://schemas.microsoft.com/office/drawing/2014/main" val="162534438"/>
                  </a:ext>
                </a:extLst>
              </a:tr>
            </a:tbl>
          </a:graphicData>
        </a:graphic>
      </p:graphicFrame>
      <p:sp>
        <p:nvSpPr>
          <p:cNvPr id="4" name="文本框 3">
            <a:extLst>
              <a:ext uri="{FF2B5EF4-FFF2-40B4-BE49-F238E27FC236}">
                <a16:creationId xmlns:a16="http://schemas.microsoft.com/office/drawing/2014/main" id="{47EB7871-4DCE-714F-AE11-AEFFF4CB7A50}"/>
              </a:ext>
            </a:extLst>
          </p:cNvPr>
          <p:cNvSpPr txBox="1"/>
          <p:nvPr/>
        </p:nvSpPr>
        <p:spPr>
          <a:xfrm>
            <a:off x="259491" y="3185663"/>
            <a:ext cx="9201558" cy="3693319"/>
          </a:xfrm>
          <a:prstGeom prst="rect">
            <a:avLst/>
          </a:prstGeom>
          <a:noFill/>
        </p:spPr>
        <p:txBody>
          <a:bodyPr wrap="none" rtlCol="0">
            <a:spAutoFit/>
          </a:bodyPr>
          <a:lstStyle/>
          <a:p>
            <a:r>
              <a:rPr lang="en" altLang="zh-CN" dirty="0"/>
              <a:t>1.gradle</a:t>
            </a:r>
            <a:r>
              <a:rPr lang="zh-CN" altLang="en-US" dirty="0"/>
              <a:t>文件中添加</a:t>
            </a:r>
            <a:r>
              <a:rPr lang="en" altLang="zh-CN" dirty="0" err="1"/>
              <a:t>nacos</a:t>
            </a:r>
            <a:r>
              <a:rPr lang="zh-CN" altLang="en-US" dirty="0"/>
              <a:t>的相关依赖（版本根据自身</a:t>
            </a:r>
            <a:r>
              <a:rPr lang="en" altLang="zh-CN" dirty="0" err="1"/>
              <a:t>springboot</a:t>
            </a:r>
            <a:r>
              <a:rPr lang="zh-CN" altLang="en-US" dirty="0"/>
              <a:t>来）：</a:t>
            </a:r>
          </a:p>
          <a:p>
            <a:r>
              <a:rPr lang="en-US" altLang="zh-CN" dirty="0"/>
              <a:t>(</a:t>
            </a:r>
            <a:r>
              <a:rPr lang="zh-CN" altLang="en-US" dirty="0"/>
              <a:t>需要配置管理依赖这个</a:t>
            </a:r>
            <a:r>
              <a:rPr lang="en-US" altLang="zh-CN" dirty="0"/>
              <a:t>)</a:t>
            </a:r>
            <a:endParaRPr lang="zh-CN" altLang="en-US" dirty="0"/>
          </a:p>
          <a:p>
            <a:r>
              <a:rPr lang="en" altLang="zh-CN" dirty="0"/>
              <a:t>compile ('com.alibaba.cloud:spring-cloud-starter-alibaba-nacos-config:2.1.2.RELEASE' ){</a:t>
            </a:r>
            <a:br>
              <a:rPr lang="en" altLang="zh-CN" dirty="0"/>
            </a:br>
            <a:r>
              <a:rPr lang="en" altLang="zh-CN" dirty="0"/>
              <a:t>      exclude group : "</a:t>
            </a:r>
            <a:r>
              <a:rPr lang="en" altLang="zh-CN" dirty="0" err="1"/>
              <a:t>org.springframework.boot</a:t>
            </a:r>
            <a:r>
              <a:rPr lang="en" altLang="zh-CN" dirty="0"/>
              <a:t>", module: "spring-boot-starter"</a:t>
            </a:r>
            <a:br>
              <a:rPr lang="en" altLang="zh-CN" dirty="0"/>
            </a:br>
            <a:r>
              <a:rPr lang="en" altLang="zh-CN" dirty="0"/>
              <a:t>}</a:t>
            </a:r>
          </a:p>
          <a:p>
            <a:r>
              <a:rPr lang="en" altLang="zh-CN" dirty="0"/>
              <a:t>   (</a:t>
            </a:r>
            <a:r>
              <a:rPr lang="zh-CN" altLang="en-US" dirty="0"/>
              <a:t>需要服务注册及发行依赖这个</a:t>
            </a:r>
            <a:r>
              <a:rPr lang="en-US" altLang="zh-CN" dirty="0"/>
              <a:t>) </a:t>
            </a:r>
            <a:br>
              <a:rPr lang="en-US" altLang="zh-CN" dirty="0"/>
            </a:br>
            <a:r>
              <a:rPr lang="en" altLang="zh-CN" dirty="0"/>
              <a:t>compile ('com.alibaba.cloud:spring-cloud-starter-alibaba-nacos-discovery:2.1.2.RELEASE'){</a:t>
            </a:r>
            <a:br>
              <a:rPr lang="en" altLang="zh-CN" dirty="0"/>
            </a:br>
            <a:r>
              <a:rPr lang="en" altLang="zh-CN" dirty="0"/>
              <a:t>      exclude group : "</a:t>
            </a:r>
            <a:r>
              <a:rPr lang="en" altLang="zh-CN" dirty="0" err="1"/>
              <a:t>org.springframework.boot</a:t>
            </a:r>
            <a:r>
              <a:rPr lang="en" altLang="zh-CN" dirty="0"/>
              <a:t>", module: "spring-boot-starter"</a:t>
            </a:r>
            <a:br>
              <a:rPr lang="en" altLang="zh-CN" dirty="0"/>
            </a:br>
            <a:r>
              <a:rPr lang="en" altLang="zh-CN" dirty="0"/>
              <a:t>}</a:t>
            </a:r>
          </a:p>
          <a:p>
            <a:endParaRPr lang="en" altLang="zh-CN" dirty="0"/>
          </a:p>
          <a:p>
            <a:r>
              <a:rPr lang="en" altLang="zh-CN" dirty="0"/>
              <a:t>2.  </a:t>
            </a:r>
            <a:r>
              <a:rPr lang="zh-CN" altLang="en-US" dirty="0"/>
              <a:t>搭配 </a:t>
            </a:r>
            <a:r>
              <a:rPr lang="en" altLang="zh-CN" dirty="0"/>
              <a:t>feign</a:t>
            </a:r>
            <a:r>
              <a:rPr lang="zh-CN" altLang="en-US" dirty="0"/>
              <a:t>或</a:t>
            </a:r>
            <a:r>
              <a:rPr lang="en" altLang="zh-CN" dirty="0" err="1"/>
              <a:t>restTemplate</a:t>
            </a:r>
            <a:r>
              <a:rPr lang="zh-CN" altLang="en-US" dirty="0"/>
              <a:t>可快速实现远程服务调用</a:t>
            </a:r>
          </a:p>
          <a:p>
            <a:r>
              <a:rPr lang="en-US" altLang="zh-CN" dirty="0"/>
              <a:t>3. </a:t>
            </a:r>
            <a:r>
              <a:rPr lang="zh-CN" altLang="en-US" dirty="0"/>
              <a:t>在项目的</a:t>
            </a:r>
            <a:r>
              <a:rPr lang="en" altLang="zh-CN" dirty="0"/>
              <a:t>resource</a:t>
            </a:r>
            <a:r>
              <a:rPr lang="zh-CN" altLang="en-US" dirty="0"/>
              <a:t>目录下添加</a:t>
            </a:r>
            <a:r>
              <a:rPr lang="en" altLang="zh-CN" dirty="0" err="1"/>
              <a:t>bootstrap.yml</a:t>
            </a:r>
            <a:r>
              <a:rPr lang="en" altLang="zh-CN" dirty="0"/>
              <a:t>(properties)</a:t>
            </a:r>
            <a:r>
              <a:rPr lang="zh-CN" altLang="en-US" dirty="0"/>
              <a:t>文件</a:t>
            </a:r>
          </a:p>
          <a:p>
            <a:endParaRPr kumimoji="1" lang="zh-CN" altLang="en-US" dirty="0"/>
          </a:p>
        </p:txBody>
      </p:sp>
    </p:spTree>
    <p:extLst>
      <p:ext uri="{BB962C8B-B14F-4D97-AF65-F5344CB8AC3E}">
        <p14:creationId xmlns:p14="http://schemas.microsoft.com/office/powerpoint/2010/main" val="2450078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286203" cy="369332"/>
          </a:xfrm>
          <a:prstGeom prst="rect">
            <a:avLst/>
          </a:prstGeom>
          <a:noFill/>
        </p:spPr>
        <p:txBody>
          <a:bodyPr wrap="none" rtlCol="0">
            <a:spAutoFit/>
          </a:bodyPr>
          <a:lstStyle/>
          <a:p>
            <a:r>
              <a:rPr kumimoji="1" lang="zh-CN" altLang="en-US" dirty="0"/>
              <a:t>业务如何接入</a:t>
            </a:r>
            <a:r>
              <a:rPr kumimoji="1" lang="en-US" altLang="zh-CN" dirty="0" err="1"/>
              <a:t>Nacos</a:t>
            </a:r>
            <a:r>
              <a:rPr kumimoji="1" lang="en-US" altLang="zh-CN" dirty="0"/>
              <a:t>?</a:t>
            </a:r>
            <a:endParaRPr kumimoji="1" lang="zh-CN" altLang="en-US" dirty="0"/>
          </a:p>
        </p:txBody>
      </p:sp>
      <p:pic>
        <p:nvPicPr>
          <p:cNvPr id="6" name="图片 5">
            <a:extLst>
              <a:ext uri="{FF2B5EF4-FFF2-40B4-BE49-F238E27FC236}">
                <a16:creationId xmlns:a16="http://schemas.microsoft.com/office/drawing/2014/main" id="{DB86A953-708F-C54E-98E3-866DE3DC8063}"/>
              </a:ext>
            </a:extLst>
          </p:cNvPr>
          <p:cNvPicPr>
            <a:picLocks noChangeAspect="1"/>
          </p:cNvPicPr>
          <p:nvPr/>
        </p:nvPicPr>
        <p:blipFill>
          <a:blip r:embed="rId4"/>
          <a:stretch>
            <a:fillRect/>
          </a:stretch>
        </p:blipFill>
        <p:spPr>
          <a:xfrm>
            <a:off x="259491" y="865144"/>
            <a:ext cx="6969212" cy="2730500"/>
          </a:xfrm>
          <a:prstGeom prst="rect">
            <a:avLst/>
          </a:prstGeom>
        </p:spPr>
      </p:pic>
      <p:pic>
        <p:nvPicPr>
          <p:cNvPr id="7" name="图片 6">
            <a:extLst>
              <a:ext uri="{FF2B5EF4-FFF2-40B4-BE49-F238E27FC236}">
                <a16:creationId xmlns:a16="http://schemas.microsoft.com/office/drawing/2014/main" id="{F316E298-55D3-1447-B6C4-9EF2575209CE}"/>
              </a:ext>
            </a:extLst>
          </p:cNvPr>
          <p:cNvPicPr>
            <a:picLocks noChangeAspect="1"/>
          </p:cNvPicPr>
          <p:nvPr/>
        </p:nvPicPr>
        <p:blipFill>
          <a:blip r:embed="rId5"/>
          <a:stretch>
            <a:fillRect/>
          </a:stretch>
        </p:blipFill>
        <p:spPr>
          <a:xfrm>
            <a:off x="7376984" y="873915"/>
            <a:ext cx="4707923" cy="4725066"/>
          </a:xfrm>
          <a:prstGeom prst="rect">
            <a:avLst/>
          </a:prstGeom>
        </p:spPr>
      </p:pic>
      <p:pic>
        <p:nvPicPr>
          <p:cNvPr id="8" name="图片 7">
            <a:extLst>
              <a:ext uri="{FF2B5EF4-FFF2-40B4-BE49-F238E27FC236}">
                <a16:creationId xmlns:a16="http://schemas.microsoft.com/office/drawing/2014/main" id="{3F75092E-8678-8241-A31C-7A1AD0FEE53A}"/>
              </a:ext>
            </a:extLst>
          </p:cNvPr>
          <p:cNvPicPr>
            <a:picLocks noChangeAspect="1"/>
          </p:cNvPicPr>
          <p:nvPr/>
        </p:nvPicPr>
        <p:blipFill>
          <a:blip r:embed="rId6"/>
          <a:stretch>
            <a:fillRect/>
          </a:stretch>
        </p:blipFill>
        <p:spPr>
          <a:xfrm>
            <a:off x="259491" y="3736010"/>
            <a:ext cx="6969212" cy="1854200"/>
          </a:xfrm>
          <a:prstGeom prst="rect">
            <a:avLst/>
          </a:prstGeom>
        </p:spPr>
      </p:pic>
      <p:pic>
        <p:nvPicPr>
          <p:cNvPr id="9" name="图片 8">
            <a:extLst>
              <a:ext uri="{FF2B5EF4-FFF2-40B4-BE49-F238E27FC236}">
                <a16:creationId xmlns:a16="http://schemas.microsoft.com/office/drawing/2014/main" id="{BD9A981A-5EDF-FA4E-BE38-588A00DC82C5}"/>
              </a:ext>
            </a:extLst>
          </p:cNvPr>
          <p:cNvPicPr>
            <a:picLocks noChangeAspect="1"/>
          </p:cNvPicPr>
          <p:nvPr/>
        </p:nvPicPr>
        <p:blipFill>
          <a:blip r:embed="rId7"/>
          <a:stretch>
            <a:fillRect/>
          </a:stretch>
        </p:blipFill>
        <p:spPr>
          <a:xfrm>
            <a:off x="259491" y="5828261"/>
            <a:ext cx="4965700" cy="711200"/>
          </a:xfrm>
          <a:prstGeom prst="rect">
            <a:avLst/>
          </a:prstGeom>
        </p:spPr>
      </p:pic>
      <p:sp>
        <p:nvSpPr>
          <p:cNvPr id="10" name="文本框 9">
            <a:extLst>
              <a:ext uri="{FF2B5EF4-FFF2-40B4-BE49-F238E27FC236}">
                <a16:creationId xmlns:a16="http://schemas.microsoft.com/office/drawing/2014/main" id="{F68D9EF3-625D-9B48-B500-F4C71E65CA01}"/>
              </a:ext>
            </a:extLst>
          </p:cNvPr>
          <p:cNvSpPr txBox="1"/>
          <p:nvPr/>
        </p:nvSpPr>
        <p:spPr>
          <a:xfrm>
            <a:off x="4358013" y="504583"/>
            <a:ext cx="1107996" cy="369332"/>
          </a:xfrm>
          <a:prstGeom prst="rect">
            <a:avLst/>
          </a:prstGeom>
          <a:noFill/>
        </p:spPr>
        <p:txBody>
          <a:bodyPr wrap="none" rtlCol="0">
            <a:spAutoFit/>
          </a:bodyPr>
          <a:lstStyle/>
          <a:p>
            <a:r>
              <a:rPr kumimoji="1" lang="zh-CN" altLang="en-US" dirty="0"/>
              <a:t>参考示例</a:t>
            </a:r>
          </a:p>
        </p:txBody>
      </p:sp>
    </p:spTree>
    <p:extLst>
      <p:ext uri="{BB962C8B-B14F-4D97-AF65-F5344CB8AC3E}">
        <p14:creationId xmlns:p14="http://schemas.microsoft.com/office/powerpoint/2010/main" val="2013084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6" name="文本框 5">
            <a:extLst>
              <a:ext uri="{FF2B5EF4-FFF2-40B4-BE49-F238E27FC236}">
                <a16:creationId xmlns:a16="http://schemas.microsoft.com/office/drawing/2014/main" id="{891773B9-3B23-DC43-ACC2-59782A86AFF4}"/>
              </a:ext>
            </a:extLst>
          </p:cNvPr>
          <p:cNvSpPr txBox="1"/>
          <p:nvPr/>
        </p:nvSpPr>
        <p:spPr>
          <a:xfrm>
            <a:off x="4819136" y="2335428"/>
            <a:ext cx="2262158" cy="646331"/>
          </a:xfrm>
          <a:prstGeom prst="rect">
            <a:avLst/>
          </a:prstGeom>
          <a:noFill/>
        </p:spPr>
        <p:txBody>
          <a:bodyPr wrap="none" rtlCol="0">
            <a:spAutoFit/>
          </a:bodyPr>
          <a:lstStyle/>
          <a:p>
            <a:r>
              <a:rPr kumimoji="1" lang="zh-CN" altLang="en-US" sz="3600" dirty="0">
                <a:latin typeface="SimSun" panose="02010600030101010101" pitchFamily="2" charset="-122"/>
                <a:ea typeface="SimSun" panose="02010600030101010101" pitchFamily="2" charset="-122"/>
              </a:rPr>
              <a:t>谢谢大家</a:t>
            </a:r>
            <a:r>
              <a:rPr kumimoji="1" lang="zh-CN" altLang="en-US" dirty="0"/>
              <a:t>！</a:t>
            </a:r>
          </a:p>
        </p:txBody>
      </p:sp>
    </p:spTree>
    <p:extLst>
      <p:ext uri="{BB962C8B-B14F-4D97-AF65-F5344CB8AC3E}">
        <p14:creationId xmlns:p14="http://schemas.microsoft.com/office/powerpoint/2010/main" val="1015170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41284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en-US" altLang="zh-CN" dirty="0" err="1"/>
              <a:t>nacos</a:t>
            </a:r>
            <a:r>
              <a:rPr kumimoji="1" lang="zh-CN" altLang="en-US" dirty="0"/>
              <a:t>优势</a:t>
            </a:r>
          </a:p>
        </p:txBody>
      </p:sp>
      <p:sp>
        <p:nvSpPr>
          <p:cNvPr id="9" name="文本框 8">
            <a:extLst>
              <a:ext uri="{FF2B5EF4-FFF2-40B4-BE49-F238E27FC236}">
                <a16:creationId xmlns:a16="http://schemas.microsoft.com/office/drawing/2014/main" id="{02D6D09F-71E7-B64D-BFB6-D5F12548A636}"/>
              </a:ext>
            </a:extLst>
          </p:cNvPr>
          <p:cNvSpPr txBox="1"/>
          <p:nvPr/>
        </p:nvSpPr>
        <p:spPr>
          <a:xfrm>
            <a:off x="322877" y="1208062"/>
            <a:ext cx="8215711" cy="369332"/>
          </a:xfrm>
          <a:prstGeom prst="rect">
            <a:avLst/>
          </a:prstGeom>
          <a:noFill/>
        </p:spPr>
        <p:txBody>
          <a:bodyPr wrap="none" rtlCol="0">
            <a:spAutoFit/>
          </a:bodyPr>
          <a:lstStyle/>
          <a:p>
            <a:r>
              <a:rPr lang="zh-CN" altLang="en-US" b="1" dirty="0">
                <a:effectLst/>
              </a:rPr>
              <a:t>易用：</a:t>
            </a:r>
            <a:r>
              <a:rPr lang="zh-CN" altLang="en-US" dirty="0">
                <a:effectLst/>
              </a:rPr>
              <a:t>简单的数据模型，标准的 </a:t>
            </a:r>
            <a:r>
              <a:rPr lang="en" altLang="zh-CN" dirty="0" err="1">
                <a:effectLst/>
              </a:rPr>
              <a:t>restfulAPI</a:t>
            </a:r>
            <a:r>
              <a:rPr lang="zh-CN" altLang="en" dirty="0">
                <a:effectLst/>
              </a:rPr>
              <a:t>，</a:t>
            </a:r>
            <a:r>
              <a:rPr lang="zh-CN" altLang="en-US" dirty="0">
                <a:effectLst/>
              </a:rPr>
              <a:t>易用的控制台，丰富的使用文档。</a:t>
            </a:r>
          </a:p>
        </p:txBody>
      </p:sp>
      <p:sp>
        <p:nvSpPr>
          <p:cNvPr id="10" name="文本框 9">
            <a:extLst>
              <a:ext uri="{FF2B5EF4-FFF2-40B4-BE49-F238E27FC236}">
                <a16:creationId xmlns:a16="http://schemas.microsoft.com/office/drawing/2014/main" id="{DA54E8D9-8671-5649-8D81-943A00842E36}"/>
              </a:ext>
            </a:extLst>
          </p:cNvPr>
          <p:cNvSpPr txBox="1"/>
          <p:nvPr/>
        </p:nvSpPr>
        <p:spPr>
          <a:xfrm>
            <a:off x="322877" y="1679314"/>
            <a:ext cx="11073865" cy="923330"/>
          </a:xfrm>
          <a:prstGeom prst="rect">
            <a:avLst/>
          </a:prstGeom>
          <a:noFill/>
        </p:spPr>
        <p:txBody>
          <a:bodyPr wrap="none" rtlCol="0">
            <a:spAutoFit/>
          </a:bodyPr>
          <a:lstStyle/>
          <a:p>
            <a:r>
              <a:rPr lang="zh-CN" altLang="en-US" b="1" dirty="0">
                <a:effectLst/>
              </a:rPr>
              <a:t>稳定：</a:t>
            </a:r>
            <a:r>
              <a:rPr lang="en-US" altLang="zh-CN" dirty="0">
                <a:effectLst/>
              </a:rPr>
              <a:t>99.9% </a:t>
            </a:r>
            <a:r>
              <a:rPr lang="zh-CN" altLang="en-US" dirty="0">
                <a:effectLst/>
              </a:rPr>
              <a:t>高可用，脱胎于历经阿里巴巴 </a:t>
            </a:r>
            <a:r>
              <a:rPr lang="en-US" altLang="zh-CN" dirty="0">
                <a:effectLst/>
              </a:rPr>
              <a:t>10 </a:t>
            </a:r>
            <a:r>
              <a:rPr lang="zh-CN" altLang="en-US" dirty="0">
                <a:effectLst/>
              </a:rPr>
              <a:t>年生产验证的内部产品，支持具有数百万服务的大规模场景，</a:t>
            </a:r>
            <a:endParaRPr lang="en-US" altLang="zh-CN" dirty="0">
              <a:effectLst/>
            </a:endParaRPr>
          </a:p>
          <a:p>
            <a:r>
              <a:rPr lang="zh-CN" altLang="en-US" dirty="0">
                <a:effectLst/>
              </a:rPr>
              <a:t>具备企业级 </a:t>
            </a:r>
            <a:r>
              <a:rPr lang="en" altLang="zh-CN" dirty="0">
                <a:effectLst/>
              </a:rPr>
              <a:t>SLA </a:t>
            </a:r>
            <a:r>
              <a:rPr lang="zh-CN" altLang="en-US" dirty="0">
                <a:effectLst/>
              </a:rPr>
              <a:t>的开源产品。</a:t>
            </a:r>
          </a:p>
          <a:p>
            <a:endParaRPr kumimoji="1" lang="zh-CN" altLang="en-US" dirty="0"/>
          </a:p>
        </p:txBody>
      </p:sp>
      <p:sp>
        <p:nvSpPr>
          <p:cNvPr id="11" name="文本框 10">
            <a:extLst>
              <a:ext uri="{FF2B5EF4-FFF2-40B4-BE49-F238E27FC236}">
                <a16:creationId xmlns:a16="http://schemas.microsoft.com/office/drawing/2014/main" id="{D0E21246-C06E-F548-A536-E3AD3B102F28}"/>
              </a:ext>
            </a:extLst>
          </p:cNvPr>
          <p:cNvSpPr txBox="1"/>
          <p:nvPr/>
        </p:nvSpPr>
        <p:spPr>
          <a:xfrm>
            <a:off x="339777" y="2518398"/>
            <a:ext cx="9174306" cy="923330"/>
          </a:xfrm>
          <a:prstGeom prst="rect">
            <a:avLst/>
          </a:prstGeom>
          <a:noFill/>
        </p:spPr>
        <p:txBody>
          <a:bodyPr wrap="none" rtlCol="0">
            <a:spAutoFit/>
          </a:bodyPr>
          <a:lstStyle/>
          <a:p>
            <a:r>
              <a:rPr lang="zh-CN" altLang="en-US" b="1" dirty="0">
                <a:effectLst/>
              </a:rPr>
              <a:t>实时：</a:t>
            </a:r>
            <a:r>
              <a:rPr lang="zh-CN" altLang="en-US" dirty="0">
                <a:effectLst/>
              </a:rPr>
              <a:t>数据变更毫秒级推送生效；</a:t>
            </a:r>
            <a:r>
              <a:rPr lang="en-US" altLang="zh-CN" dirty="0">
                <a:effectLst/>
              </a:rPr>
              <a:t>1</a:t>
            </a:r>
            <a:r>
              <a:rPr lang="en" altLang="zh-CN" dirty="0">
                <a:effectLst/>
              </a:rPr>
              <a:t>w </a:t>
            </a:r>
            <a:r>
              <a:rPr lang="zh-CN" altLang="en-US" dirty="0">
                <a:effectLst/>
              </a:rPr>
              <a:t>级，</a:t>
            </a:r>
            <a:r>
              <a:rPr lang="en" altLang="zh-CN" dirty="0">
                <a:effectLst/>
              </a:rPr>
              <a:t>SLA </a:t>
            </a:r>
            <a:r>
              <a:rPr lang="zh-CN" altLang="en-US" dirty="0">
                <a:effectLst/>
              </a:rPr>
              <a:t>承诺 </a:t>
            </a:r>
            <a:r>
              <a:rPr lang="en-US" altLang="zh-CN" dirty="0">
                <a:effectLst/>
              </a:rPr>
              <a:t>1</a:t>
            </a:r>
            <a:r>
              <a:rPr lang="en" altLang="zh-CN" dirty="0">
                <a:effectLst/>
              </a:rPr>
              <a:t>w </a:t>
            </a:r>
            <a:r>
              <a:rPr lang="zh-CN" altLang="en-US" dirty="0">
                <a:effectLst/>
              </a:rPr>
              <a:t>实例上下线 </a:t>
            </a:r>
            <a:r>
              <a:rPr lang="en-US" altLang="zh-CN" dirty="0">
                <a:effectLst/>
              </a:rPr>
              <a:t>1</a:t>
            </a:r>
            <a:r>
              <a:rPr lang="en" altLang="zh-CN" dirty="0">
                <a:effectLst/>
              </a:rPr>
              <a:t>s</a:t>
            </a:r>
            <a:r>
              <a:rPr lang="zh-CN" altLang="en" dirty="0">
                <a:effectLst/>
              </a:rPr>
              <a:t>，</a:t>
            </a:r>
            <a:r>
              <a:rPr lang="en" altLang="zh-CN" dirty="0">
                <a:effectLst/>
              </a:rPr>
              <a:t>99.9% </a:t>
            </a:r>
            <a:r>
              <a:rPr lang="zh-CN" altLang="en-US" dirty="0">
                <a:effectLst/>
              </a:rPr>
              <a:t>推送完成；</a:t>
            </a:r>
            <a:endParaRPr lang="en-US" altLang="zh-CN" dirty="0">
              <a:effectLst/>
            </a:endParaRPr>
          </a:p>
          <a:p>
            <a:r>
              <a:rPr lang="en-US" altLang="zh-CN" dirty="0">
                <a:effectLst/>
              </a:rPr>
              <a:t>10</a:t>
            </a:r>
            <a:r>
              <a:rPr lang="en" altLang="zh-CN" dirty="0">
                <a:effectLst/>
              </a:rPr>
              <a:t>w </a:t>
            </a:r>
            <a:r>
              <a:rPr lang="zh-CN" altLang="en-US" dirty="0">
                <a:effectLst/>
              </a:rPr>
              <a:t>级，</a:t>
            </a:r>
            <a:r>
              <a:rPr lang="en" altLang="zh-CN" dirty="0">
                <a:effectLst/>
              </a:rPr>
              <a:t>SLA </a:t>
            </a:r>
            <a:r>
              <a:rPr lang="zh-CN" altLang="en-US" dirty="0">
                <a:effectLst/>
              </a:rPr>
              <a:t>承诺</a:t>
            </a:r>
            <a:r>
              <a:rPr lang="en-US" altLang="zh-CN" dirty="0">
                <a:effectLst/>
              </a:rPr>
              <a:t>1</a:t>
            </a:r>
            <a:r>
              <a:rPr lang="en" altLang="zh-CN" dirty="0">
                <a:effectLst/>
              </a:rPr>
              <a:t>w </a:t>
            </a:r>
            <a:r>
              <a:rPr lang="zh-CN" altLang="en-US" dirty="0">
                <a:effectLst/>
              </a:rPr>
              <a:t>实例上下线 </a:t>
            </a:r>
            <a:r>
              <a:rPr lang="en-US" altLang="zh-CN" dirty="0">
                <a:effectLst/>
              </a:rPr>
              <a:t>3</a:t>
            </a:r>
            <a:r>
              <a:rPr lang="en" altLang="zh-CN" dirty="0">
                <a:effectLst/>
              </a:rPr>
              <a:t>s</a:t>
            </a:r>
            <a:r>
              <a:rPr lang="zh-CN" altLang="en" dirty="0">
                <a:effectLst/>
              </a:rPr>
              <a:t>，</a:t>
            </a:r>
            <a:r>
              <a:rPr lang="en" altLang="zh-CN" dirty="0">
                <a:effectLst/>
              </a:rPr>
              <a:t>99.9% </a:t>
            </a:r>
            <a:r>
              <a:rPr lang="zh-CN" altLang="en-US" dirty="0">
                <a:effectLst/>
              </a:rPr>
              <a:t>推送完成；</a:t>
            </a:r>
            <a:r>
              <a:rPr lang="en-US" altLang="zh-CN" dirty="0">
                <a:effectLst/>
              </a:rPr>
              <a:t>100</a:t>
            </a:r>
            <a:r>
              <a:rPr lang="en" altLang="zh-CN" dirty="0">
                <a:effectLst/>
              </a:rPr>
              <a:t>w </a:t>
            </a:r>
            <a:r>
              <a:rPr lang="zh-CN" altLang="en-US" dirty="0">
                <a:effectLst/>
              </a:rPr>
              <a:t>级别，</a:t>
            </a:r>
            <a:endParaRPr lang="en-US" altLang="zh-CN" dirty="0">
              <a:effectLst/>
            </a:endParaRPr>
          </a:p>
          <a:p>
            <a:r>
              <a:rPr lang="en" altLang="zh-CN" dirty="0">
                <a:effectLst/>
              </a:rPr>
              <a:t>SLA </a:t>
            </a:r>
            <a:r>
              <a:rPr lang="zh-CN" altLang="en-US" dirty="0">
                <a:effectLst/>
              </a:rPr>
              <a:t>承诺 </a:t>
            </a:r>
            <a:r>
              <a:rPr lang="en-US" altLang="zh-CN" dirty="0">
                <a:effectLst/>
              </a:rPr>
              <a:t>1</a:t>
            </a:r>
            <a:r>
              <a:rPr lang="en" altLang="zh-CN" dirty="0">
                <a:effectLst/>
              </a:rPr>
              <a:t>w </a:t>
            </a:r>
            <a:r>
              <a:rPr lang="zh-CN" altLang="en-US" dirty="0">
                <a:effectLst/>
              </a:rPr>
              <a:t>实例上下线 </a:t>
            </a:r>
            <a:r>
              <a:rPr lang="en-US" altLang="zh-CN" dirty="0">
                <a:effectLst/>
              </a:rPr>
              <a:t>9</a:t>
            </a:r>
            <a:r>
              <a:rPr lang="en" altLang="zh-CN" dirty="0">
                <a:effectLst/>
              </a:rPr>
              <a:t>s 99.9% </a:t>
            </a:r>
            <a:r>
              <a:rPr lang="zh-CN" altLang="en-US" dirty="0">
                <a:effectLst/>
              </a:rPr>
              <a:t>推送完成。</a:t>
            </a:r>
          </a:p>
        </p:txBody>
      </p:sp>
      <p:sp>
        <p:nvSpPr>
          <p:cNvPr id="12" name="文本框 11">
            <a:extLst>
              <a:ext uri="{FF2B5EF4-FFF2-40B4-BE49-F238E27FC236}">
                <a16:creationId xmlns:a16="http://schemas.microsoft.com/office/drawing/2014/main" id="{8D2FE2C6-2B35-B946-A381-6F4579E20EFC}"/>
              </a:ext>
            </a:extLst>
          </p:cNvPr>
          <p:cNvSpPr txBox="1"/>
          <p:nvPr/>
        </p:nvSpPr>
        <p:spPr>
          <a:xfrm>
            <a:off x="339777" y="3543648"/>
            <a:ext cx="6042039" cy="646331"/>
          </a:xfrm>
          <a:prstGeom prst="rect">
            <a:avLst/>
          </a:prstGeom>
          <a:noFill/>
        </p:spPr>
        <p:txBody>
          <a:bodyPr wrap="none" rtlCol="0">
            <a:spAutoFit/>
          </a:bodyPr>
          <a:lstStyle/>
          <a:p>
            <a:r>
              <a:rPr lang="zh-CN" altLang="en-US" b="1" dirty="0">
                <a:effectLst/>
              </a:rPr>
              <a:t>规模：</a:t>
            </a:r>
            <a:r>
              <a:rPr lang="zh-CN" altLang="en-US" dirty="0">
                <a:effectLst/>
              </a:rPr>
              <a:t>十万级服务</a:t>
            </a:r>
            <a:r>
              <a:rPr lang="en-US" altLang="zh-CN" dirty="0">
                <a:effectLst/>
              </a:rPr>
              <a:t>/</a:t>
            </a:r>
            <a:r>
              <a:rPr lang="zh-CN" altLang="en-US" dirty="0">
                <a:effectLst/>
              </a:rPr>
              <a:t>配置，百万级连接，具备强大扩展性。</a:t>
            </a:r>
          </a:p>
          <a:p>
            <a:endParaRPr kumimoji="1" lang="zh-CN" altLang="en-US" dirty="0"/>
          </a:p>
        </p:txBody>
      </p:sp>
      <p:pic>
        <p:nvPicPr>
          <p:cNvPr id="13" name="图片 12">
            <a:extLst>
              <a:ext uri="{FF2B5EF4-FFF2-40B4-BE49-F238E27FC236}">
                <a16:creationId xmlns:a16="http://schemas.microsoft.com/office/drawing/2014/main" id="{D0FB71B2-57BD-9249-B097-3EDF086F41C9}"/>
              </a:ext>
            </a:extLst>
          </p:cNvPr>
          <p:cNvPicPr>
            <a:picLocks noChangeAspect="1"/>
          </p:cNvPicPr>
          <p:nvPr/>
        </p:nvPicPr>
        <p:blipFill>
          <a:blip r:embed="rId4"/>
          <a:stretch>
            <a:fillRect/>
          </a:stretch>
        </p:blipFill>
        <p:spPr>
          <a:xfrm>
            <a:off x="95593" y="4051300"/>
            <a:ext cx="9232900" cy="2806700"/>
          </a:xfrm>
          <a:prstGeom prst="rect">
            <a:avLst/>
          </a:prstGeom>
        </p:spPr>
      </p:pic>
    </p:spTree>
    <p:extLst>
      <p:ext uri="{BB962C8B-B14F-4D97-AF65-F5344CB8AC3E}">
        <p14:creationId xmlns:p14="http://schemas.microsoft.com/office/powerpoint/2010/main" val="246637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41284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en-US" altLang="zh-CN" dirty="0" err="1"/>
              <a:t>nacos</a:t>
            </a:r>
            <a:r>
              <a:rPr kumimoji="1" lang="zh-CN" altLang="en-US" dirty="0"/>
              <a:t>优势</a:t>
            </a:r>
          </a:p>
        </p:txBody>
      </p:sp>
      <p:sp>
        <p:nvSpPr>
          <p:cNvPr id="2" name="文本框 1">
            <a:extLst>
              <a:ext uri="{FF2B5EF4-FFF2-40B4-BE49-F238E27FC236}">
                <a16:creationId xmlns:a16="http://schemas.microsoft.com/office/drawing/2014/main" id="{27C369CB-9662-DB47-9FD6-6CD6CB0D8513}"/>
              </a:ext>
            </a:extLst>
          </p:cNvPr>
          <p:cNvSpPr txBox="1"/>
          <p:nvPr/>
        </p:nvSpPr>
        <p:spPr>
          <a:xfrm>
            <a:off x="259491" y="1087395"/>
            <a:ext cx="11796819" cy="1754326"/>
          </a:xfrm>
          <a:prstGeom prst="rect">
            <a:avLst/>
          </a:prstGeom>
          <a:noFill/>
        </p:spPr>
        <p:txBody>
          <a:bodyPr wrap="none" rtlCol="0">
            <a:spAutoFit/>
          </a:bodyPr>
          <a:lstStyle/>
          <a:p>
            <a:r>
              <a:rPr lang="en" altLang="zh-CN" dirty="0" err="1"/>
              <a:t>Nacos</a:t>
            </a:r>
            <a:r>
              <a:rPr lang="en" altLang="zh-CN" dirty="0"/>
              <a:t> </a:t>
            </a:r>
            <a:r>
              <a:rPr lang="zh-CN" altLang="en-US" dirty="0"/>
              <a:t>几乎支持所有主流语言，其中 </a:t>
            </a:r>
            <a:r>
              <a:rPr lang="en" altLang="zh-CN" dirty="0"/>
              <a:t>Java/Golang/Python </a:t>
            </a:r>
            <a:r>
              <a:rPr lang="zh-CN" altLang="en-US" dirty="0"/>
              <a:t>已经支持 </a:t>
            </a:r>
            <a:r>
              <a:rPr lang="en" altLang="zh-CN" dirty="0" err="1"/>
              <a:t>Nacos</a:t>
            </a:r>
            <a:r>
              <a:rPr lang="en" altLang="zh-CN" dirty="0"/>
              <a:t> 2.0 </a:t>
            </a:r>
            <a:r>
              <a:rPr lang="zh-CN" altLang="en-US" dirty="0"/>
              <a:t>长链接协议，</a:t>
            </a:r>
            <a:endParaRPr lang="en-US" altLang="zh-CN" dirty="0"/>
          </a:p>
          <a:p>
            <a:r>
              <a:rPr lang="zh-CN" altLang="en-US" dirty="0"/>
              <a:t>能最大限度发挥 </a:t>
            </a:r>
            <a:r>
              <a:rPr lang="en" altLang="zh-CN" dirty="0" err="1"/>
              <a:t>Nacos</a:t>
            </a:r>
            <a:r>
              <a:rPr lang="en" altLang="zh-CN" dirty="0"/>
              <a:t> </a:t>
            </a:r>
            <a:r>
              <a:rPr lang="zh-CN" altLang="en-US" dirty="0"/>
              <a:t>性能。阿里微服务 </a:t>
            </a:r>
            <a:r>
              <a:rPr lang="en" altLang="zh-CN" b="1" dirty="0"/>
              <a:t>DNS</a:t>
            </a:r>
            <a:r>
              <a:rPr lang="zh-CN" altLang="en" dirty="0"/>
              <a:t>（</a:t>
            </a:r>
            <a:r>
              <a:rPr lang="en" altLang="zh-CN" b="1" dirty="0" err="1"/>
              <a:t>D</a:t>
            </a:r>
            <a:r>
              <a:rPr lang="en" altLang="zh-CN" dirty="0" err="1"/>
              <a:t>ubbo+</a:t>
            </a:r>
            <a:r>
              <a:rPr lang="en" altLang="zh-CN" b="1" dirty="0" err="1"/>
              <a:t>N</a:t>
            </a:r>
            <a:r>
              <a:rPr lang="en" altLang="zh-CN" dirty="0" err="1"/>
              <a:t>acos+</a:t>
            </a:r>
            <a:r>
              <a:rPr lang="en" altLang="zh-CN" b="1" dirty="0" err="1"/>
              <a:t>S</a:t>
            </a:r>
            <a:r>
              <a:rPr lang="en" altLang="zh-CN" dirty="0" err="1"/>
              <a:t>pring-cloud-alibaba</a:t>
            </a:r>
            <a:r>
              <a:rPr lang="en" altLang="zh-CN" dirty="0"/>
              <a:t>/</a:t>
            </a:r>
            <a:r>
              <a:rPr lang="en" altLang="zh-CN" dirty="0" err="1"/>
              <a:t>Seata</a:t>
            </a:r>
            <a:r>
              <a:rPr lang="en" altLang="zh-CN" dirty="0"/>
              <a:t>/Sentinel</a:t>
            </a:r>
            <a:r>
              <a:rPr lang="zh-CN" altLang="en" dirty="0"/>
              <a:t>）</a:t>
            </a:r>
            <a:r>
              <a:rPr lang="zh-CN" altLang="en-US" dirty="0"/>
              <a:t>最佳实践，</a:t>
            </a:r>
            <a:endParaRPr lang="en-US" altLang="zh-CN" dirty="0"/>
          </a:p>
          <a:p>
            <a:r>
              <a:rPr lang="zh-CN" altLang="en-US" dirty="0"/>
              <a:t>是 </a:t>
            </a:r>
            <a:r>
              <a:rPr lang="en" altLang="zh-CN" dirty="0"/>
              <a:t>Java </a:t>
            </a:r>
            <a:r>
              <a:rPr lang="zh-CN" altLang="en-US" dirty="0"/>
              <a:t>微服务生态最佳解决方案；除此之外，</a:t>
            </a:r>
            <a:r>
              <a:rPr lang="en" altLang="zh-CN" dirty="0" err="1"/>
              <a:t>Nacos</a:t>
            </a:r>
            <a:r>
              <a:rPr lang="en" altLang="zh-CN" dirty="0"/>
              <a:t> </a:t>
            </a:r>
            <a:r>
              <a:rPr lang="zh-CN" altLang="en-US" dirty="0"/>
              <a:t>也对微服务生态活跃的技术做了无缝的支持，</a:t>
            </a:r>
            <a:endParaRPr lang="en-US" altLang="zh-CN" dirty="0"/>
          </a:p>
          <a:p>
            <a:r>
              <a:rPr lang="zh-CN" altLang="en-US" dirty="0"/>
              <a:t>如目前比较流行的 </a:t>
            </a:r>
            <a:r>
              <a:rPr lang="en" altLang="zh-CN" dirty="0"/>
              <a:t>Envoy</a:t>
            </a:r>
            <a:r>
              <a:rPr lang="zh-CN" altLang="en" dirty="0"/>
              <a:t>、</a:t>
            </a:r>
            <a:r>
              <a:rPr lang="en" altLang="zh-CN" dirty="0" err="1"/>
              <a:t>Dapr</a:t>
            </a:r>
            <a:r>
              <a:rPr lang="en" altLang="zh-CN" dirty="0"/>
              <a:t> </a:t>
            </a:r>
            <a:r>
              <a:rPr lang="zh-CN" altLang="en-US" dirty="0"/>
              <a:t>等，能让用户更加标准获取微服务能力。</a:t>
            </a:r>
            <a:endParaRPr lang="zh-CN" altLang="en-US" dirty="0">
              <a:effectLst/>
            </a:endParaRPr>
          </a:p>
          <a:p>
            <a:r>
              <a:rPr lang="zh-CN" altLang="en-US" dirty="0">
                <a:effectLst/>
              </a:rPr>
              <a:t>生态仓库：</a:t>
            </a:r>
            <a:r>
              <a:rPr lang="en" altLang="zh-CN" dirty="0">
                <a:effectLst/>
                <a:hlinkClick r:id="rId4"/>
              </a:rPr>
              <a:t>https://github.com/nacos-group</a:t>
            </a:r>
            <a:endParaRPr lang="en" altLang="zh-CN" dirty="0">
              <a:effectLst/>
            </a:endParaRPr>
          </a:p>
          <a:p>
            <a:endParaRPr kumimoji="1" lang="zh-CN" altLang="en-US" dirty="0"/>
          </a:p>
        </p:txBody>
      </p:sp>
      <p:pic>
        <p:nvPicPr>
          <p:cNvPr id="4" name="图片 3">
            <a:extLst>
              <a:ext uri="{FF2B5EF4-FFF2-40B4-BE49-F238E27FC236}">
                <a16:creationId xmlns:a16="http://schemas.microsoft.com/office/drawing/2014/main" id="{27F7009A-E374-4A40-8252-28670E7EBA08}"/>
              </a:ext>
            </a:extLst>
          </p:cNvPr>
          <p:cNvPicPr>
            <a:picLocks noChangeAspect="1"/>
          </p:cNvPicPr>
          <p:nvPr/>
        </p:nvPicPr>
        <p:blipFill>
          <a:blip r:embed="rId5"/>
          <a:stretch>
            <a:fillRect/>
          </a:stretch>
        </p:blipFill>
        <p:spPr>
          <a:xfrm>
            <a:off x="259490" y="2667000"/>
            <a:ext cx="11796819" cy="4191000"/>
          </a:xfrm>
          <a:prstGeom prst="rect">
            <a:avLst/>
          </a:prstGeom>
        </p:spPr>
      </p:pic>
    </p:spTree>
    <p:extLst>
      <p:ext uri="{BB962C8B-B14F-4D97-AF65-F5344CB8AC3E}">
        <p14:creationId xmlns:p14="http://schemas.microsoft.com/office/powerpoint/2010/main" val="2155781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2"/>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41284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en-US" altLang="zh-CN" dirty="0" err="1"/>
              <a:t>nacos</a:t>
            </a:r>
            <a:r>
              <a:rPr kumimoji="1" lang="zh-CN" altLang="en-US" dirty="0"/>
              <a:t>优势</a:t>
            </a:r>
          </a:p>
        </p:txBody>
      </p:sp>
      <p:pic>
        <p:nvPicPr>
          <p:cNvPr id="2" name="图片 1">
            <a:extLst>
              <a:ext uri="{FF2B5EF4-FFF2-40B4-BE49-F238E27FC236}">
                <a16:creationId xmlns:a16="http://schemas.microsoft.com/office/drawing/2014/main" id="{4D9F8A65-236E-AC44-844E-795BB9263316}"/>
              </a:ext>
            </a:extLst>
          </p:cNvPr>
          <p:cNvPicPr>
            <a:picLocks noChangeAspect="1"/>
          </p:cNvPicPr>
          <p:nvPr/>
        </p:nvPicPr>
        <p:blipFill>
          <a:blip r:embed="rId3"/>
          <a:stretch>
            <a:fillRect/>
          </a:stretch>
        </p:blipFill>
        <p:spPr>
          <a:xfrm>
            <a:off x="259491" y="864972"/>
            <a:ext cx="9749482" cy="5993027"/>
          </a:xfrm>
          <a:prstGeom prst="rect">
            <a:avLst/>
          </a:prstGeom>
        </p:spPr>
      </p:pic>
    </p:spTree>
    <p:extLst>
      <p:ext uri="{BB962C8B-B14F-4D97-AF65-F5344CB8AC3E}">
        <p14:creationId xmlns:p14="http://schemas.microsoft.com/office/powerpoint/2010/main" val="3212723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41284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en-US" altLang="zh-CN" dirty="0" err="1"/>
              <a:t>nacos</a:t>
            </a:r>
            <a:r>
              <a:rPr kumimoji="1" lang="zh-CN" altLang="en-US" dirty="0"/>
              <a:t>架构</a:t>
            </a:r>
          </a:p>
        </p:txBody>
      </p:sp>
      <p:sp>
        <p:nvSpPr>
          <p:cNvPr id="2" name="文本框 1">
            <a:extLst>
              <a:ext uri="{FF2B5EF4-FFF2-40B4-BE49-F238E27FC236}">
                <a16:creationId xmlns:a16="http://schemas.microsoft.com/office/drawing/2014/main" id="{8D398FCE-BDC7-DA4B-AF48-31B9272CA022}"/>
              </a:ext>
            </a:extLst>
          </p:cNvPr>
          <p:cNvSpPr txBox="1"/>
          <p:nvPr/>
        </p:nvSpPr>
        <p:spPr>
          <a:xfrm>
            <a:off x="259491" y="724778"/>
            <a:ext cx="9144001" cy="2308324"/>
          </a:xfrm>
          <a:prstGeom prst="rect">
            <a:avLst/>
          </a:prstGeom>
          <a:noFill/>
        </p:spPr>
        <p:txBody>
          <a:bodyPr wrap="square" rtlCol="0">
            <a:spAutoFit/>
          </a:bodyPr>
          <a:lstStyle/>
          <a:p>
            <a:r>
              <a:rPr lang="zh-CN" altLang="en-US" b="1" dirty="0">
                <a:effectLst/>
              </a:rPr>
              <a:t>设计原则</a:t>
            </a:r>
          </a:p>
          <a:p>
            <a:pPr marL="285750" indent="-285750">
              <a:buFont typeface="Arial" panose="020B0604020202020204" pitchFamily="34" charset="0"/>
              <a:buChar char="•"/>
            </a:pPr>
            <a:r>
              <a:rPr lang="zh-CN" altLang="en-US" dirty="0">
                <a:effectLst/>
              </a:rPr>
              <a:t>极简原则，简单才好用，简单才稳定，简单才易协作</a:t>
            </a:r>
          </a:p>
          <a:p>
            <a:pPr marL="285750" indent="-285750">
              <a:buFont typeface="Arial" panose="020B0604020202020204" pitchFamily="34" charset="0"/>
              <a:buChar char="•"/>
            </a:pPr>
            <a:r>
              <a:rPr lang="zh-CN" altLang="en-US" dirty="0">
                <a:effectLst/>
              </a:rPr>
              <a:t>架构一致性，一套架构要能适应开源、内部、商业化（公有云及专有云）</a:t>
            </a:r>
            <a:r>
              <a:rPr lang="en-US" altLang="zh-CN" dirty="0">
                <a:effectLst/>
              </a:rPr>
              <a:t>3 </a:t>
            </a:r>
            <a:r>
              <a:rPr lang="zh-CN" altLang="en-US" dirty="0">
                <a:effectLst/>
              </a:rPr>
              <a:t>个场景</a:t>
            </a:r>
          </a:p>
          <a:p>
            <a:pPr marL="285750" indent="-285750">
              <a:buFont typeface="Arial" panose="020B0604020202020204" pitchFamily="34" charset="0"/>
              <a:buChar char="•"/>
            </a:pPr>
            <a:r>
              <a:rPr lang="zh-CN" altLang="en-US" dirty="0">
                <a:effectLst/>
              </a:rPr>
              <a:t>扩展性，以开源为内核，商业化做基础，充分扩展，方便用户扩展</a:t>
            </a:r>
          </a:p>
          <a:p>
            <a:pPr marL="285750" indent="-285750">
              <a:buFont typeface="Arial" panose="020B0604020202020204" pitchFamily="34" charset="0"/>
              <a:buChar char="•"/>
            </a:pPr>
            <a:r>
              <a:rPr lang="zh-CN" altLang="en-US" dirty="0">
                <a:effectLst/>
              </a:rPr>
              <a:t>模块化，将通用部分抽象下沉，提升代码复用和健壮性</a:t>
            </a:r>
          </a:p>
          <a:p>
            <a:pPr marL="285750" indent="-285750">
              <a:buFont typeface="Arial" panose="020B0604020202020204" pitchFamily="34" charset="0"/>
              <a:buChar char="•"/>
            </a:pPr>
            <a:r>
              <a:rPr lang="zh-CN" altLang="en-US" dirty="0">
                <a:effectLst/>
              </a:rPr>
              <a:t>长期主义，不是要一个能支撑未来 </a:t>
            </a:r>
            <a:r>
              <a:rPr lang="en-US" altLang="zh-CN" dirty="0">
                <a:effectLst/>
              </a:rPr>
              <a:t>3 </a:t>
            </a:r>
            <a:r>
              <a:rPr lang="zh-CN" altLang="en-US" dirty="0">
                <a:effectLst/>
              </a:rPr>
              <a:t>年的架构，而是要能够支撑</a:t>
            </a:r>
            <a:r>
              <a:rPr lang="en-US" altLang="zh-CN" dirty="0">
                <a:effectLst/>
              </a:rPr>
              <a:t>10</a:t>
            </a:r>
            <a:r>
              <a:rPr lang="zh-CN" altLang="en-US" dirty="0">
                <a:effectLst/>
              </a:rPr>
              <a:t>年的架构</a:t>
            </a:r>
          </a:p>
          <a:p>
            <a:pPr marL="285750" indent="-285750">
              <a:buFont typeface="Arial" panose="020B0604020202020204" pitchFamily="34" charset="0"/>
              <a:buChar char="•"/>
            </a:pPr>
            <a:r>
              <a:rPr lang="zh-CN" altLang="en-US" dirty="0">
                <a:effectLst/>
              </a:rPr>
              <a:t>开放性，设计和讨论保持社区互动和透明，方便大家协作</a:t>
            </a:r>
          </a:p>
          <a:p>
            <a:endParaRPr kumimoji="1" lang="zh-CN" altLang="en-US" dirty="0"/>
          </a:p>
        </p:txBody>
      </p:sp>
      <p:pic>
        <p:nvPicPr>
          <p:cNvPr id="6" name="图片 5">
            <a:extLst>
              <a:ext uri="{FF2B5EF4-FFF2-40B4-BE49-F238E27FC236}">
                <a16:creationId xmlns:a16="http://schemas.microsoft.com/office/drawing/2014/main" id="{8BE37D22-0C73-A944-890B-0C6A7A384237}"/>
              </a:ext>
            </a:extLst>
          </p:cNvPr>
          <p:cNvPicPr>
            <a:picLocks noChangeAspect="1"/>
          </p:cNvPicPr>
          <p:nvPr/>
        </p:nvPicPr>
        <p:blipFill>
          <a:blip r:embed="rId4"/>
          <a:stretch>
            <a:fillRect/>
          </a:stretch>
        </p:blipFill>
        <p:spPr>
          <a:xfrm>
            <a:off x="86498" y="3005875"/>
            <a:ext cx="12105502" cy="3852125"/>
          </a:xfrm>
          <a:prstGeom prst="rect">
            <a:avLst/>
          </a:prstGeom>
        </p:spPr>
      </p:pic>
    </p:spTree>
    <p:extLst>
      <p:ext uri="{BB962C8B-B14F-4D97-AF65-F5344CB8AC3E}">
        <p14:creationId xmlns:p14="http://schemas.microsoft.com/office/powerpoint/2010/main" val="397283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3223959"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lang="zh-CN" altLang="en-US" b="1" dirty="0"/>
              <a:t>逻辑架构及其组件</a:t>
            </a:r>
          </a:p>
        </p:txBody>
      </p:sp>
      <p:pic>
        <p:nvPicPr>
          <p:cNvPr id="4" name="图片 3">
            <a:extLst>
              <a:ext uri="{FF2B5EF4-FFF2-40B4-BE49-F238E27FC236}">
                <a16:creationId xmlns:a16="http://schemas.microsoft.com/office/drawing/2014/main" id="{CB503FB3-2A8C-F141-84D8-C2EC007BE298}"/>
              </a:ext>
            </a:extLst>
          </p:cNvPr>
          <p:cNvPicPr>
            <a:picLocks noChangeAspect="1"/>
          </p:cNvPicPr>
          <p:nvPr/>
        </p:nvPicPr>
        <p:blipFill>
          <a:blip r:embed="rId4"/>
          <a:stretch>
            <a:fillRect/>
          </a:stretch>
        </p:blipFill>
        <p:spPr>
          <a:xfrm>
            <a:off x="259491" y="815546"/>
            <a:ext cx="11553568" cy="6042453"/>
          </a:xfrm>
          <a:prstGeom prst="rect">
            <a:avLst/>
          </a:prstGeom>
        </p:spPr>
      </p:pic>
    </p:spTree>
    <p:extLst>
      <p:ext uri="{BB962C8B-B14F-4D97-AF65-F5344CB8AC3E}">
        <p14:creationId xmlns:p14="http://schemas.microsoft.com/office/powerpoint/2010/main" val="932961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0DECC0-9CAF-F647-A4D2-0DA06610A0EB}"/>
              </a:ext>
            </a:extLst>
          </p:cNvPr>
          <p:cNvPicPr>
            <a:picLocks noChangeAspect="1"/>
          </p:cNvPicPr>
          <p:nvPr/>
        </p:nvPicPr>
        <p:blipFill>
          <a:blip r:embed="rId3"/>
          <a:stretch>
            <a:fillRect/>
          </a:stretch>
        </p:blipFill>
        <p:spPr>
          <a:xfrm>
            <a:off x="10782300" y="117741"/>
            <a:ext cx="1409700" cy="368300"/>
          </a:xfrm>
          <a:prstGeom prst="rect">
            <a:avLst/>
          </a:prstGeom>
        </p:spPr>
      </p:pic>
      <p:sp>
        <p:nvSpPr>
          <p:cNvPr id="3" name="文本框 2">
            <a:extLst>
              <a:ext uri="{FF2B5EF4-FFF2-40B4-BE49-F238E27FC236}">
                <a16:creationId xmlns:a16="http://schemas.microsoft.com/office/drawing/2014/main" id="{C795D4D2-827B-BD42-B11C-3AAFD7C5E57B}"/>
              </a:ext>
            </a:extLst>
          </p:cNvPr>
          <p:cNvSpPr txBox="1"/>
          <p:nvPr/>
        </p:nvSpPr>
        <p:spPr>
          <a:xfrm>
            <a:off x="259491" y="355446"/>
            <a:ext cx="2332690" cy="369332"/>
          </a:xfrm>
          <a:prstGeom prst="rect">
            <a:avLst/>
          </a:prstGeom>
          <a:noFill/>
        </p:spPr>
        <p:txBody>
          <a:bodyPr wrap="none" rtlCol="0">
            <a:spAutoFit/>
          </a:bodyPr>
          <a:lstStyle/>
          <a:p>
            <a:r>
              <a:rPr kumimoji="1" lang="en-US" altLang="zh-CN" dirty="0" err="1"/>
              <a:t>Nacos</a:t>
            </a:r>
            <a:r>
              <a:rPr kumimoji="1" lang="zh-CN" altLang="en-US" dirty="0"/>
              <a:t>介绍</a:t>
            </a:r>
            <a:r>
              <a:rPr kumimoji="1" lang="en-US" altLang="zh-CN" dirty="0"/>
              <a:t>-</a:t>
            </a:r>
            <a:r>
              <a:rPr kumimoji="1" lang="zh-CN" altLang="en-US" dirty="0"/>
              <a:t>内核设计</a:t>
            </a:r>
          </a:p>
        </p:txBody>
      </p:sp>
      <p:sp>
        <p:nvSpPr>
          <p:cNvPr id="2" name="文本框 1">
            <a:extLst>
              <a:ext uri="{FF2B5EF4-FFF2-40B4-BE49-F238E27FC236}">
                <a16:creationId xmlns:a16="http://schemas.microsoft.com/office/drawing/2014/main" id="{9F705475-CB66-B84F-BC3F-FA4953CC2B67}"/>
              </a:ext>
            </a:extLst>
          </p:cNvPr>
          <p:cNvSpPr txBox="1"/>
          <p:nvPr/>
        </p:nvSpPr>
        <p:spPr>
          <a:xfrm>
            <a:off x="259491" y="914400"/>
            <a:ext cx="2332690"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chemeClr val="accent1"/>
                </a:solidFill>
              </a:rPr>
              <a:t>协议（</a:t>
            </a:r>
            <a:r>
              <a:rPr lang="en-US" altLang="zh-CN" dirty="0">
                <a:solidFill>
                  <a:schemeClr val="accent1"/>
                </a:solidFill>
              </a:rPr>
              <a:t>Distro</a:t>
            </a:r>
            <a:r>
              <a:rPr lang="zh-CN" altLang="en-US" dirty="0">
                <a:solidFill>
                  <a:schemeClr val="accent1"/>
                </a:solidFill>
              </a:rPr>
              <a:t>）</a:t>
            </a:r>
          </a:p>
          <a:p>
            <a:pPr marL="285750" indent="-285750">
              <a:buFont typeface="Arial" panose="020B0604020202020204" pitchFamily="34" charset="0"/>
              <a:buChar char="•"/>
            </a:pPr>
            <a:r>
              <a:rPr lang="zh-CN" altLang="en-US" b="1" dirty="0"/>
              <a:t>一致性算法（</a:t>
            </a:r>
            <a:r>
              <a:rPr lang="en" altLang="zh-CN" b="1" dirty="0" err="1"/>
              <a:t>jraft</a:t>
            </a:r>
            <a:r>
              <a:rPr lang="zh-CN" altLang="en-US" b="1" dirty="0"/>
              <a:t>）</a:t>
            </a:r>
          </a:p>
          <a:p>
            <a:pPr marL="285750" indent="-285750">
              <a:buFont typeface="Arial" panose="020B0604020202020204" pitchFamily="34" charset="0"/>
              <a:buChar char="•"/>
            </a:pPr>
            <a:r>
              <a:rPr lang="zh-CN" altLang="en-US" b="1" dirty="0"/>
              <a:t>数据存储</a:t>
            </a:r>
          </a:p>
          <a:p>
            <a:pPr marL="285750" indent="-285750">
              <a:buFont typeface="Arial" panose="020B0604020202020204" pitchFamily="34" charset="0"/>
              <a:buChar char="•"/>
            </a:pPr>
            <a:r>
              <a:rPr lang="zh-CN" altLang="en-US" b="1" dirty="0"/>
              <a:t>通信通道</a:t>
            </a:r>
          </a:p>
          <a:p>
            <a:pPr marL="285750" indent="-285750">
              <a:buFont typeface="Arial" panose="020B0604020202020204" pitchFamily="34" charset="0"/>
              <a:buChar char="•"/>
            </a:pPr>
            <a:r>
              <a:rPr lang="zh-CN" altLang="en-US" b="1" dirty="0"/>
              <a:t>负载均衡</a:t>
            </a:r>
          </a:p>
          <a:p>
            <a:pPr marL="285750" indent="-285750">
              <a:buFont typeface="Arial" panose="020B0604020202020204" pitchFamily="34" charset="0"/>
              <a:buChar char="•"/>
            </a:pPr>
            <a:r>
              <a:rPr lang="zh-CN" altLang="en-US" b="1" dirty="0"/>
              <a:t>心跳保活机制</a:t>
            </a:r>
          </a:p>
          <a:p>
            <a:pPr marL="285750" indent="-285750">
              <a:buFont typeface="Arial" panose="020B0604020202020204" pitchFamily="34" charset="0"/>
              <a:buChar char="•"/>
            </a:pPr>
            <a:r>
              <a:rPr lang="zh-CN" altLang="en-US" b="1" dirty="0"/>
              <a:t>核心模型组件设计</a:t>
            </a:r>
          </a:p>
          <a:p>
            <a:pPr marL="285750" indent="-285750">
              <a:buFont typeface="Arial" panose="020B0604020202020204" pitchFamily="34" charset="0"/>
              <a:buChar char="•"/>
            </a:pPr>
            <a:r>
              <a:rPr kumimoji="1" lang="zh-CN" altLang="en-US" b="1" dirty="0"/>
              <a:t>寻址机制</a:t>
            </a:r>
            <a:endParaRPr kumimoji="1" lang="zh-CN" altLang="en-US" dirty="0"/>
          </a:p>
        </p:txBody>
      </p:sp>
      <p:pic>
        <p:nvPicPr>
          <p:cNvPr id="6" name="图片 5">
            <a:extLst>
              <a:ext uri="{FF2B5EF4-FFF2-40B4-BE49-F238E27FC236}">
                <a16:creationId xmlns:a16="http://schemas.microsoft.com/office/drawing/2014/main" id="{51F330ED-44B1-F544-A941-EEB6DC2ADEC1}"/>
              </a:ext>
            </a:extLst>
          </p:cNvPr>
          <p:cNvPicPr>
            <a:picLocks noChangeAspect="1"/>
          </p:cNvPicPr>
          <p:nvPr/>
        </p:nvPicPr>
        <p:blipFill>
          <a:blip r:embed="rId4"/>
          <a:stretch>
            <a:fillRect/>
          </a:stretch>
        </p:blipFill>
        <p:spPr>
          <a:xfrm>
            <a:off x="3113388" y="724779"/>
            <a:ext cx="8959163" cy="2294812"/>
          </a:xfrm>
          <a:prstGeom prst="rect">
            <a:avLst/>
          </a:prstGeom>
        </p:spPr>
      </p:pic>
      <p:pic>
        <p:nvPicPr>
          <p:cNvPr id="7" name="图片 6">
            <a:extLst>
              <a:ext uri="{FF2B5EF4-FFF2-40B4-BE49-F238E27FC236}">
                <a16:creationId xmlns:a16="http://schemas.microsoft.com/office/drawing/2014/main" id="{F66DA90D-2CBE-4B4D-917A-F25CA1ACF7B3}"/>
              </a:ext>
            </a:extLst>
          </p:cNvPr>
          <p:cNvPicPr>
            <a:picLocks noChangeAspect="1"/>
          </p:cNvPicPr>
          <p:nvPr/>
        </p:nvPicPr>
        <p:blipFill>
          <a:blip r:embed="rId5"/>
          <a:stretch>
            <a:fillRect/>
          </a:stretch>
        </p:blipFill>
        <p:spPr>
          <a:xfrm>
            <a:off x="259491" y="3222724"/>
            <a:ext cx="6128952" cy="3635276"/>
          </a:xfrm>
          <a:prstGeom prst="rect">
            <a:avLst/>
          </a:prstGeom>
        </p:spPr>
      </p:pic>
      <p:pic>
        <p:nvPicPr>
          <p:cNvPr id="8" name="图片 7">
            <a:extLst>
              <a:ext uri="{FF2B5EF4-FFF2-40B4-BE49-F238E27FC236}">
                <a16:creationId xmlns:a16="http://schemas.microsoft.com/office/drawing/2014/main" id="{947096A3-A492-A349-AFAB-E8194316E65F}"/>
              </a:ext>
            </a:extLst>
          </p:cNvPr>
          <p:cNvPicPr>
            <a:picLocks noChangeAspect="1"/>
          </p:cNvPicPr>
          <p:nvPr/>
        </p:nvPicPr>
        <p:blipFill>
          <a:blip r:embed="rId6"/>
          <a:stretch>
            <a:fillRect/>
          </a:stretch>
        </p:blipFill>
        <p:spPr>
          <a:xfrm>
            <a:off x="6388443" y="3222724"/>
            <a:ext cx="5803557" cy="3838409"/>
          </a:xfrm>
          <a:prstGeom prst="rect">
            <a:avLst/>
          </a:prstGeom>
        </p:spPr>
      </p:pic>
    </p:spTree>
    <p:extLst>
      <p:ext uri="{BB962C8B-B14F-4D97-AF65-F5344CB8AC3E}">
        <p14:creationId xmlns:p14="http://schemas.microsoft.com/office/powerpoint/2010/main" val="336233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2843</TotalTime>
  <Words>7242</Words>
  <Application>Microsoft Macintosh PowerPoint</Application>
  <PresentationFormat>宽屏</PresentationFormat>
  <Paragraphs>538</Paragraphs>
  <Slides>32</Slides>
  <Notes>30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32</vt:i4>
      </vt:variant>
    </vt:vector>
  </HeadingPairs>
  <TitlesOfParts>
    <vt:vector size="37" baseType="lpstr">
      <vt:lpstr>等线</vt:lpstr>
      <vt:lpstr>等线 Light</vt:lpstr>
      <vt:lpstr>SimSun</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179</cp:revision>
  <dcterms:created xsi:type="dcterms:W3CDTF">2022-07-20T07:09:39Z</dcterms:created>
  <dcterms:modified xsi:type="dcterms:W3CDTF">2022-07-22T06:32:54Z</dcterms:modified>
</cp:coreProperties>
</file>